
<file path=[Content_Types].xml><?xml version="1.0" encoding="utf-8"?>
<Types xmlns="http://schemas.openxmlformats.org/package/2006/content-types">
  <Default Extension="fntdata" ContentType="application/x-fontdata"/>
  <Default Extension="jpeg" ContentType="image/jpeg"/>
  <Default Extension="m4a" ContentType="audi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5" r:id="rId18"/>
    <p:sldId id="276" r:id="rId19"/>
    <p:sldId id="277" r:id="rId20"/>
    <p:sldId id="278" r:id="rId21"/>
    <p:sldId id="279" r:id="rId22"/>
  </p:sldIdLst>
  <p:sldSz cx="18288000" cy="10287000"/>
  <p:notesSz cx="6858000" cy="9144000"/>
  <p:embeddedFontLst>
    <p:embeddedFont>
      <p:font typeface="Arimo Bold" panose="020B0604020202020204" charset="0"/>
      <p:regular r:id="rId24"/>
    </p:embeddedFont>
    <p:embeddedFont>
      <p:font typeface="Canva Sans" panose="020B0604020202020204" charset="0"/>
      <p:regular r:id="rId25"/>
    </p:embeddedFont>
    <p:embeddedFont>
      <p:font typeface="Canva Sans Bold" panose="020B0604020202020204" charset="0"/>
      <p:regular r:id="rId26"/>
    </p:embeddedFont>
    <p:embeddedFont>
      <p:font typeface="Codec Pro" panose="020B0604020202020204" charset="0"/>
      <p:regular r:id="rId27"/>
    </p:embeddedFont>
    <p:embeddedFont>
      <p:font typeface="Codec Pro Bold" panose="020B0604020202020204" charset="0"/>
      <p:regular r:id="rId28"/>
    </p:embeddedFont>
    <p:embeddedFont>
      <p:font typeface="Poppins" panose="00000500000000000000" pitchFamily="2" charset="0"/>
      <p:regular r:id="rId29"/>
      <p:bold r:id="rId30"/>
      <p:italic r:id="rId31"/>
      <p:boldItalic r:id="rId32"/>
    </p:embeddedFont>
    <p:embeddedFont>
      <p:font typeface="Poppins Bold" panose="00000800000000000000" charset="0"/>
      <p:regular r:id="rId33"/>
      <p:bold r:id="rId34"/>
    </p:embeddedFont>
    <p:embeddedFont>
      <p:font typeface="Poppins Italics"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C5BB59-6A6F-42CB-B112-3F24BCA8D666}" v="34" dt="2024-05-24T02:34:02.169"/>
    <p1510:client id="{F22E0CDF-7028-FB9A-5AF0-60165F6F29FE}" v="5" dt="2024-05-24T02:50:05.0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534"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YED MUHAMMAD HASSAAN BIN GHAYAS" userId="e9ac64dd-d571-4df1-9c46-b077d6601b5c" providerId="ADAL" clId="{4749326C-5D30-4F38-9951-198AE1E93213}"/>
    <pc:docChg chg="undo custSel modSld">
      <pc:chgData name="SYED MUHAMMAD HASSAAN BIN GHAYAS" userId="e9ac64dd-d571-4df1-9c46-b077d6601b5c" providerId="ADAL" clId="{4749326C-5D30-4F38-9951-198AE1E93213}" dt="2024-05-25T01:19:01.592" v="39" actId="20577"/>
      <pc:docMkLst>
        <pc:docMk/>
      </pc:docMkLst>
      <pc:sldChg chg="modSp mod">
        <pc:chgData name="SYED MUHAMMAD HASSAAN BIN GHAYAS" userId="e9ac64dd-d571-4df1-9c46-b077d6601b5c" providerId="ADAL" clId="{4749326C-5D30-4F38-9951-198AE1E93213}" dt="2024-05-25T01:19:01.592" v="39" actId="20577"/>
        <pc:sldMkLst>
          <pc:docMk/>
          <pc:sldMk cId="0" sldId="277"/>
        </pc:sldMkLst>
        <pc:spChg chg="mod">
          <ac:chgData name="SYED MUHAMMAD HASSAAN BIN GHAYAS" userId="e9ac64dd-d571-4df1-9c46-b077d6601b5c" providerId="ADAL" clId="{4749326C-5D30-4F38-9951-198AE1E93213}" dt="2024-05-25T01:19:01.592" v="39" actId="20577"/>
          <ac:spMkLst>
            <pc:docMk/>
            <pc:sldMk cId="0" sldId="277"/>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BC1CC2-B913-48F3-8866-BE91271383FD}" type="datetimeFigureOut">
              <a:rPr lang="en-MY" smtClean="0"/>
              <a:t>25/5/2024</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3DCF99-2C1E-495A-80F5-6B8724C6AF81}" type="slidenum">
              <a:rPr lang="en-MY" smtClean="0"/>
              <a:t>‹#›</a:t>
            </a:fld>
            <a:endParaRPr lang="en-MY"/>
          </a:p>
        </p:txBody>
      </p:sp>
    </p:spTree>
    <p:extLst>
      <p:ext uri="{BB962C8B-B14F-4D97-AF65-F5344CB8AC3E}">
        <p14:creationId xmlns:p14="http://schemas.microsoft.com/office/powerpoint/2010/main" val="2565659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B33DCF99-2C1E-495A-80F5-6B8724C6AF81}" type="slidenum">
              <a:rPr lang="en-MY" smtClean="0"/>
              <a:t>3</a:t>
            </a:fld>
            <a:endParaRPr lang="en-MY"/>
          </a:p>
        </p:txBody>
      </p:sp>
    </p:spTree>
    <p:extLst>
      <p:ext uri="{BB962C8B-B14F-4D97-AF65-F5344CB8AC3E}">
        <p14:creationId xmlns:p14="http://schemas.microsoft.com/office/powerpoint/2010/main" val="2125919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0" i="0">
                <a:solidFill>
                  <a:srgbClr val="ECECEC"/>
                </a:solidFill>
                <a:effectLst/>
                <a:highlight>
                  <a:srgbClr val="212121"/>
                </a:highlight>
                <a:latin typeface="ui-sans-serif"/>
              </a:rPr>
              <a:t>While the SSD </a:t>
            </a:r>
            <a:r>
              <a:rPr lang="en-US" sz="4000" b="0" i="0" err="1">
                <a:solidFill>
                  <a:srgbClr val="ECECEC"/>
                </a:solidFill>
                <a:effectLst/>
                <a:highlight>
                  <a:srgbClr val="212121"/>
                </a:highlight>
                <a:latin typeface="ui-sans-serif"/>
              </a:rPr>
              <a:t>MobileNet</a:t>
            </a:r>
            <a:r>
              <a:rPr lang="en-US" sz="4000" b="0" i="0">
                <a:solidFill>
                  <a:srgbClr val="ECECEC"/>
                </a:solidFill>
                <a:effectLst/>
                <a:highlight>
                  <a:srgbClr val="212121"/>
                </a:highlight>
                <a:latin typeface="ui-sans-serif"/>
              </a:rPr>
              <a:t> V2 FPNLite-640 model showed promising results for empty shelf detection, the misalignment detection needs further optimization. Our analysis underscores the importance of model-specific training for targeted retail tasks.</a:t>
            </a:r>
            <a:endParaRPr lang="en-MY"/>
          </a:p>
        </p:txBody>
      </p:sp>
      <p:sp>
        <p:nvSpPr>
          <p:cNvPr id="4" name="Slide Number Placeholder 3"/>
          <p:cNvSpPr>
            <a:spLocks noGrp="1"/>
          </p:cNvSpPr>
          <p:nvPr>
            <p:ph type="sldNum" sz="quarter" idx="5"/>
          </p:nvPr>
        </p:nvSpPr>
        <p:spPr/>
        <p:txBody>
          <a:bodyPr/>
          <a:lstStyle/>
          <a:p>
            <a:fld id="{B33DCF99-2C1E-495A-80F5-6B8724C6AF81}" type="slidenum">
              <a:rPr lang="en-MY" smtClean="0"/>
              <a:t>16</a:t>
            </a:fld>
            <a:endParaRPr lang="en-MY"/>
          </a:p>
        </p:txBody>
      </p:sp>
    </p:spTree>
    <p:extLst>
      <p:ext uri="{BB962C8B-B14F-4D97-AF65-F5344CB8AC3E}">
        <p14:creationId xmlns:p14="http://schemas.microsoft.com/office/powerpoint/2010/main" val="534344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Hassan. Now, I’m going to talk about practical application description. The system employs strategically placed cameras to continuously monitor retail shelves, utilizing the SSD </a:t>
            </a:r>
            <a:r>
              <a:rPr lang="en-US" err="1"/>
              <a:t>MobileNet</a:t>
            </a:r>
            <a:r>
              <a:rPr lang="en-US"/>
              <a:t> V2 FPNLite-640 model to detect empty spaces and misaligned products effectively. When the system detects out-of-stock conditions, it triggers immediate alerts for restocking. For misalignment compliance, it identifies misaligned products and alerts staff to rearrange them according to the store layout for misalignment. This system is essential for enhancing product visibility, maintaining optimal stock levels, and ensuring attractive displays. It integrates seamlessly with existing inventory systems, requires robust hardware for real-time processing, and is scalable to different store sizes.</a:t>
            </a:r>
            <a:endParaRPr lang="en-MY"/>
          </a:p>
        </p:txBody>
      </p:sp>
      <p:sp>
        <p:nvSpPr>
          <p:cNvPr id="4" name="Slide Number Placeholder 3"/>
          <p:cNvSpPr>
            <a:spLocks noGrp="1"/>
          </p:cNvSpPr>
          <p:nvPr>
            <p:ph type="sldNum" sz="quarter" idx="5"/>
          </p:nvPr>
        </p:nvSpPr>
        <p:spPr/>
        <p:txBody>
          <a:bodyPr/>
          <a:lstStyle/>
          <a:p>
            <a:fld id="{B33DCF99-2C1E-495A-80F5-6B8724C6AF81}" type="slidenum">
              <a:rPr lang="en-MY" smtClean="0"/>
              <a:t>17</a:t>
            </a:fld>
            <a:endParaRPr lang="en-MY"/>
          </a:p>
        </p:txBody>
      </p:sp>
    </p:spTree>
    <p:extLst>
      <p:ext uri="{BB962C8B-B14F-4D97-AF65-F5344CB8AC3E}">
        <p14:creationId xmlns:p14="http://schemas.microsoft.com/office/powerpoint/2010/main" val="1340577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benefits of this system include increased sales by reducing out-of-stock scenarios, improved customer satisfaction through well-organized shelves, and enhanced operational efficiency by automating shelf management tasks. Additionally, the system provides valuable data insights for better inventory management and store layout decisions. This AI vision-based system is a useful tool for modern retailers, automating critical aspects of shelf management and enhancing overall store operations.</a:t>
            </a:r>
            <a:endParaRPr lang="en-MY"/>
          </a:p>
        </p:txBody>
      </p:sp>
      <p:sp>
        <p:nvSpPr>
          <p:cNvPr id="4" name="Slide Number Placeholder 3"/>
          <p:cNvSpPr>
            <a:spLocks noGrp="1"/>
          </p:cNvSpPr>
          <p:nvPr>
            <p:ph type="sldNum" sz="quarter" idx="5"/>
          </p:nvPr>
        </p:nvSpPr>
        <p:spPr/>
        <p:txBody>
          <a:bodyPr/>
          <a:lstStyle/>
          <a:p>
            <a:fld id="{B33DCF99-2C1E-495A-80F5-6B8724C6AF81}" type="slidenum">
              <a:rPr lang="en-MY" smtClean="0"/>
              <a:t>18</a:t>
            </a:fld>
            <a:endParaRPr lang="en-MY"/>
          </a:p>
        </p:txBody>
      </p:sp>
    </p:spTree>
    <p:extLst>
      <p:ext uri="{BB962C8B-B14F-4D97-AF65-F5344CB8AC3E}">
        <p14:creationId xmlns:p14="http://schemas.microsoft.com/office/powerpoint/2010/main" val="2663866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B33DCF99-2C1E-495A-80F5-6B8724C6AF81}" type="slidenum">
              <a:rPr lang="en-MY" smtClean="0"/>
              <a:t>19</a:t>
            </a:fld>
            <a:endParaRPr lang="en-MY"/>
          </a:p>
        </p:txBody>
      </p:sp>
    </p:spTree>
    <p:extLst>
      <p:ext uri="{BB962C8B-B14F-4D97-AF65-F5344CB8AC3E}">
        <p14:creationId xmlns:p14="http://schemas.microsoft.com/office/powerpoint/2010/main" val="2433487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CECEC"/>
                </a:solidFill>
                <a:effectLst/>
                <a:highlight>
                  <a:srgbClr val="212121"/>
                </a:highlight>
                <a:latin typeface="ui-sans-serif"/>
              </a:rPr>
              <a:t>Our project uses advanced AI models to improve retail operations by monitoring stock levels and product alignment. We employed three models: SSD </a:t>
            </a:r>
            <a:r>
              <a:rPr lang="en-US" b="0" i="0" err="1">
                <a:solidFill>
                  <a:srgbClr val="ECECEC"/>
                </a:solidFill>
                <a:effectLst/>
                <a:highlight>
                  <a:srgbClr val="212121"/>
                </a:highlight>
                <a:latin typeface="ui-sans-serif"/>
              </a:rPr>
              <a:t>MobileNet</a:t>
            </a:r>
            <a:r>
              <a:rPr lang="en-US" b="0" i="0">
                <a:solidFill>
                  <a:srgbClr val="ECECEC"/>
                </a:solidFill>
                <a:effectLst/>
                <a:highlight>
                  <a:srgbClr val="212121"/>
                </a:highlight>
                <a:latin typeface="ui-sans-serif"/>
              </a:rPr>
              <a:t> V2 for quick scans and out-of-stock detection, SSD </a:t>
            </a:r>
            <a:r>
              <a:rPr lang="en-US" b="0" i="0" err="1">
                <a:solidFill>
                  <a:srgbClr val="ECECEC"/>
                </a:solidFill>
                <a:effectLst/>
                <a:highlight>
                  <a:srgbClr val="212121"/>
                </a:highlight>
                <a:latin typeface="ui-sans-serif"/>
              </a:rPr>
              <a:t>MobileNet</a:t>
            </a:r>
            <a:r>
              <a:rPr lang="en-US" b="0" i="0">
                <a:solidFill>
                  <a:srgbClr val="ECECEC"/>
                </a:solidFill>
                <a:effectLst/>
                <a:highlight>
                  <a:srgbClr val="212121"/>
                </a:highlight>
                <a:latin typeface="ui-sans-serif"/>
              </a:rPr>
              <a:t> V2 FPNLite-320 for varied lighting conditions, and SSD </a:t>
            </a:r>
            <a:r>
              <a:rPr lang="en-US" b="0" i="0" err="1">
                <a:solidFill>
                  <a:srgbClr val="ECECEC"/>
                </a:solidFill>
                <a:effectLst/>
                <a:highlight>
                  <a:srgbClr val="212121"/>
                </a:highlight>
                <a:latin typeface="ui-sans-serif"/>
              </a:rPr>
              <a:t>MobileNet</a:t>
            </a:r>
            <a:r>
              <a:rPr lang="en-US" b="0" i="0">
                <a:solidFill>
                  <a:srgbClr val="ECECEC"/>
                </a:solidFill>
                <a:effectLst/>
                <a:highlight>
                  <a:srgbClr val="212121"/>
                </a:highlight>
                <a:latin typeface="ui-sans-serif"/>
              </a:rPr>
              <a:t> V2 FPNLite-640 for high-resolution detection in densely packed shelves</a:t>
            </a:r>
            <a:endParaRPr lang="en-MY"/>
          </a:p>
        </p:txBody>
      </p:sp>
      <p:sp>
        <p:nvSpPr>
          <p:cNvPr id="4" name="Slide Number Placeholder 3"/>
          <p:cNvSpPr>
            <a:spLocks noGrp="1"/>
          </p:cNvSpPr>
          <p:nvPr>
            <p:ph type="sldNum" sz="quarter" idx="5"/>
          </p:nvPr>
        </p:nvSpPr>
        <p:spPr/>
        <p:txBody>
          <a:bodyPr/>
          <a:lstStyle/>
          <a:p>
            <a:fld id="{B33DCF99-2C1E-495A-80F5-6B8724C6AF81}" type="slidenum">
              <a:rPr lang="en-MY" smtClean="0"/>
              <a:t>8</a:t>
            </a:fld>
            <a:endParaRPr lang="en-MY"/>
          </a:p>
        </p:txBody>
      </p:sp>
    </p:spTree>
    <p:extLst>
      <p:ext uri="{BB962C8B-B14F-4D97-AF65-F5344CB8AC3E}">
        <p14:creationId xmlns:p14="http://schemas.microsoft.com/office/powerpoint/2010/main" val="744657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CECEC"/>
                </a:solidFill>
                <a:effectLst/>
                <a:highlight>
                  <a:srgbClr val="212121"/>
                </a:highlight>
                <a:latin typeface="ui-sans-serif"/>
              </a:rPr>
              <a:t>We used pre-trained weights from the COCO dataset and modified them for our retail settings, employing data augmentation techniques such as batch normalization and horizontal flipping</a:t>
            </a:r>
            <a:endParaRPr lang="en-MY"/>
          </a:p>
        </p:txBody>
      </p:sp>
      <p:sp>
        <p:nvSpPr>
          <p:cNvPr id="4" name="Slide Number Placeholder 3"/>
          <p:cNvSpPr>
            <a:spLocks noGrp="1"/>
          </p:cNvSpPr>
          <p:nvPr>
            <p:ph type="sldNum" sz="quarter" idx="5"/>
          </p:nvPr>
        </p:nvSpPr>
        <p:spPr/>
        <p:txBody>
          <a:bodyPr/>
          <a:lstStyle/>
          <a:p>
            <a:fld id="{B33DCF99-2C1E-495A-80F5-6B8724C6AF81}" type="slidenum">
              <a:rPr lang="en-MY" smtClean="0"/>
              <a:t>9</a:t>
            </a:fld>
            <a:endParaRPr lang="en-MY"/>
          </a:p>
        </p:txBody>
      </p:sp>
    </p:spTree>
    <p:extLst>
      <p:ext uri="{BB962C8B-B14F-4D97-AF65-F5344CB8AC3E}">
        <p14:creationId xmlns:p14="http://schemas.microsoft.com/office/powerpoint/2010/main" val="3746017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CECEC"/>
                </a:solidFill>
                <a:effectLst/>
                <a:highlight>
                  <a:srgbClr val="212121"/>
                </a:highlight>
                <a:latin typeface="ui-sans-serif"/>
              </a:rPr>
              <a:t>We trained our models using pre-trained weights from the COCO dataset, adapting them for our specific retail settings. </a:t>
            </a:r>
            <a:endParaRPr lang="en-MY"/>
          </a:p>
        </p:txBody>
      </p:sp>
      <p:sp>
        <p:nvSpPr>
          <p:cNvPr id="4" name="Slide Number Placeholder 3"/>
          <p:cNvSpPr>
            <a:spLocks noGrp="1"/>
          </p:cNvSpPr>
          <p:nvPr>
            <p:ph type="sldNum" sz="quarter" idx="5"/>
          </p:nvPr>
        </p:nvSpPr>
        <p:spPr/>
        <p:txBody>
          <a:bodyPr/>
          <a:lstStyle/>
          <a:p>
            <a:fld id="{B33DCF99-2C1E-495A-80F5-6B8724C6AF81}" type="slidenum">
              <a:rPr lang="en-MY" smtClean="0"/>
              <a:t>10</a:t>
            </a:fld>
            <a:endParaRPr lang="en-MY"/>
          </a:p>
        </p:txBody>
      </p:sp>
    </p:spTree>
    <p:extLst>
      <p:ext uri="{BB962C8B-B14F-4D97-AF65-F5344CB8AC3E}">
        <p14:creationId xmlns:p14="http://schemas.microsoft.com/office/powerpoint/2010/main" val="3902857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CECEC"/>
                </a:solidFill>
                <a:effectLst/>
                <a:highlight>
                  <a:srgbClr val="212121"/>
                </a:highlight>
                <a:latin typeface="ui-sans-serif"/>
              </a:rPr>
              <a:t>"We evaluated the performance of our models based on precision, recall, and COCO detection measures to ensure their effectiveness in a retail environment</a:t>
            </a:r>
            <a:endParaRPr lang="en-MY"/>
          </a:p>
        </p:txBody>
      </p:sp>
      <p:sp>
        <p:nvSpPr>
          <p:cNvPr id="4" name="Slide Number Placeholder 3"/>
          <p:cNvSpPr>
            <a:spLocks noGrp="1"/>
          </p:cNvSpPr>
          <p:nvPr>
            <p:ph type="sldNum" sz="quarter" idx="5"/>
          </p:nvPr>
        </p:nvSpPr>
        <p:spPr/>
        <p:txBody>
          <a:bodyPr/>
          <a:lstStyle/>
          <a:p>
            <a:fld id="{B33DCF99-2C1E-495A-80F5-6B8724C6AF81}" type="slidenum">
              <a:rPr lang="en-MY" smtClean="0"/>
              <a:t>11</a:t>
            </a:fld>
            <a:endParaRPr lang="en-MY"/>
          </a:p>
        </p:txBody>
      </p:sp>
    </p:spTree>
    <p:extLst>
      <p:ext uri="{BB962C8B-B14F-4D97-AF65-F5344CB8AC3E}">
        <p14:creationId xmlns:p14="http://schemas.microsoft.com/office/powerpoint/2010/main" val="1888244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CECEC"/>
                </a:solidFill>
                <a:effectLst/>
                <a:highlight>
                  <a:srgbClr val="212121"/>
                </a:highlight>
                <a:latin typeface="ui-sans-serif"/>
              </a:rPr>
              <a:t>We created a label map file for model interpretation with classes 'Empty' for out-of-stock areas and 'Misalignment' for misalignment non-compliance. We also used transfer learning to fine-tune the models to our specific dataset.</a:t>
            </a:r>
            <a:endParaRPr lang="en-MY"/>
          </a:p>
        </p:txBody>
      </p:sp>
      <p:sp>
        <p:nvSpPr>
          <p:cNvPr id="4" name="Slide Number Placeholder 3"/>
          <p:cNvSpPr>
            <a:spLocks noGrp="1"/>
          </p:cNvSpPr>
          <p:nvPr>
            <p:ph type="sldNum" sz="quarter" idx="5"/>
          </p:nvPr>
        </p:nvSpPr>
        <p:spPr/>
        <p:txBody>
          <a:bodyPr/>
          <a:lstStyle/>
          <a:p>
            <a:fld id="{B33DCF99-2C1E-495A-80F5-6B8724C6AF81}" type="slidenum">
              <a:rPr lang="en-MY" smtClean="0"/>
              <a:t>12</a:t>
            </a:fld>
            <a:endParaRPr lang="en-MY"/>
          </a:p>
        </p:txBody>
      </p:sp>
    </p:spTree>
    <p:extLst>
      <p:ext uri="{BB962C8B-B14F-4D97-AF65-F5344CB8AC3E}">
        <p14:creationId xmlns:p14="http://schemas.microsoft.com/office/powerpoint/2010/main" val="1519265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0" i="0">
                <a:solidFill>
                  <a:srgbClr val="ECECEC"/>
                </a:solidFill>
                <a:effectLst/>
                <a:highlight>
                  <a:srgbClr val="212121"/>
                </a:highlight>
                <a:latin typeface="ui-sans-serif"/>
              </a:rPr>
              <a:t>The </a:t>
            </a:r>
            <a:r>
              <a:rPr lang="en-US" sz="4000" b="0" i="0" err="1">
                <a:solidFill>
                  <a:srgbClr val="ECECEC"/>
                </a:solidFill>
                <a:effectLst/>
                <a:highlight>
                  <a:srgbClr val="212121"/>
                </a:highlight>
                <a:latin typeface="ui-sans-serif"/>
              </a:rPr>
              <a:t>mAP</a:t>
            </a:r>
            <a:r>
              <a:rPr lang="en-US" sz="4000" b="0" i="0">
                <a:solidFill>
                  <a:srgbClr val="ECECEC"/>
                </a:solidFill>
                <a:effectLst/>
                <a:highlight>
                  <a:srgbClr val="212121"/>
                </a:highlight>
                <a:latin typeface="ui-sans-serif"/>
              </a:rPr>
              <a:t> graph for multi-class detection using the SSD </a:t>
            </a:r>
            <a:r>
              <a:rPr lang="en-US" sz="4000" b="0" i="0" err="1">
                <a:solidFill>
                  <a:srgbClr val="ECECEC"/>
                </a:solidFill>
                <a:effectLst/>
                <a:highlight>
                  <a:srgbClr val="212121"/>
                </a:highlight>
                <a:latin typeface="ui-sans-serif"/>
              </a:rPr>
              <a:t>MobileNet</a:t>
            </a:r>
            <a:r>
              <a:rPr lang="en-US" sz="4000" b="0" i="0">
                <a:solidFill>
                  <a:srgbClr val="ECECEC"/>
                </a:solidFill>
                <a:effectLst/>
                <a:highlight>
                  <a:srgbClr val="212121"/>
                </a:highlight>
                <a:latin typeface="ui-sans-serif"/>
              </a:rPr>
              <a:t> V2 FPNLite-640 model showed robust performance in handling multiple classes simultaneously.</a:t>
            </a:r>
            <a:endParaRPr lang="en-MY"/>
          </a:p>
        </p:txBody>
      </p:sp>
      <p:sp>
        <p:nvSpPr>
          <p:cNvPr id="4" name="Slide Number Placeholder 3"/>
          <p:cNvSpPr>
            <a:spLocks noGrp="1"/>
          </p:cNvSpPr>
          <p:nvPr>
            <p:ph type="sldNum" sz="quarter" idx="5"/>
          </p:nvPr>
        </p:nvSpPr>
        <p:spPr/>
        <p:txBody>
          <a:bodyPr/>
          <a:lstStyle/>
          <a:p>
            <a:fld id="{B33DCF99-2C1E-495A-80F5-6B8724C6AF81}" type="slidenum">
              <a:rPr lang="en-MY" smtClean="0"/>
              <a:t>13</a:t>
            </a:fld>
            <a:endParaRPr lang="en-MY"/>
          </a:p>
        </p:txBody>
      </p:sp>
    </p:spTree>
    <p:extLst>
      <p:ext uri="{BB962C8B-B14F-4D97-AF65-F5344CB8AC3E}">
        <p14:creationId xmlns:p14="http://schemas.microsoft.com/office/powerpoint/2010/main" val="2795331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0" i="0">
                <a:solidFill>
                  <a:srgbClr val="ECECEC"/>
                </a:solidFill>
                <a:effectLst/>
                <a:highlight>
                  <a:srgbClr val="212121"/>
                </a:highlight>
                <a:latin typeface="ui-sans-serif"/>
              </a:rPr>
              <a:t>The </a:t>
            </a:r>
            <a:r>
              <a:rPr lang="en-US" sz="4000" b="0" i="0" err="1">
                <a:solidFill>
                  <a:srgbClr val="ECECEC"/>
                </a:solidFill>
                <a:effectLst/>
                <a:highlight>
                  <a:srgbClr val="212121"/>
                </a:highlight>
                <a:latin typeface="ui-sans-serif"/>
              </a:rPr>
              <a:t>mAP</a:t>
            </a:r>
            <a:r>
              <a:rPr lang="en-US" sz="4000" b="0" i="0">
                <a:solidFill>
                  <a:srgbClr val="ECECEC"/>
                </a:solidFill>
                <a:effectLst/>
                <a:highlight>
                  <a:srgbClr val="212121"/>
                </a:highlight>
                <a:latin typeface="ui-sans-serif"/>
              </a:rPr>
              <a:t> graph for empty shelves detection indicated that the SSD </a:t>
            </a:r>
            <a:r>
              <a:rPr lang="en-US" sz="4000" b="0" i="0" err="1">
                <a:solidFill>
                  <a:srgbClr val="ECECEC"/>
                </a:solidFill>
                <a:effectLst/>
                <a:highlight>
                  <a:srgbClr val="212121"/>
                </a:highlight>
                <a:latin typeface="ui-sans-serif"/>
              </a:rPr>
              <a:t>MobileNet</a:t>
            </a:r>
            <a:r>
              <a:rPr lang="en-US" sz="4000" b="0" i="0">
                <a:solidFill>
                  <a:srgbClr val="ECECEC"/>
                </a:solidFill>
                <a:effectLst/>
                <a:highlight>
                  <a:srgbClr val="212121"/>
                </a:highlight>
                <a:latin typeface="ui-sans-serif"/>
              </a:rPr>
              <a:t> V2 FPNLite-640 outperformed other models with a high </a:t>
            </a:r>
            <a:r>
              <a:rPr lang="en-US" sz="4000" b="0" i="0" err="1">
                <a:solidFill>
                  <a:srgbClr val="ECECEC"/>
                </a:solidFill>
                <a:effectLst/>
                <a:highlight>
                  <a:srgbClr val="212121"/>
                </a:highlight>
                <a:latin typeface="ui-sans-serif"/>
              </a:rPr>
              <a:t>mAP</a:t>
            </a:r>
            <a:r>
              <a:rPr lang="en-US" sz="4000" b="0" i="0">
                <a:solidFill>
                  <a:srgbClr val="ECECEC"/>
                </a:solidFill>
                <a:effectLst/>
                <a:highlight>
                  <a:srgbClr val="212121"/>
                </a:highlight>
                <a:latin typeface="ui-sans-serif"/>
              </a:rPr>
              <a:t> of 35.93%.</a:t>
            </a:r>
            <a:endParaRPr lang="en-MY"/>
          </a:p>
        </p:txBody>
      </p:sp>
      <p:sp>
        <p:nvSpPr>
          <p:cNvPr id="4" name="Slide Number Placeholder 3"/>
          <p:cNvSpPr>
            <a:spLocks noGrp="1"/>
          </p:cNvSpPr>
          <p:nvPr>
            <p:ph type="sldNum" sz="quarter" idx="5"/>
          </p:nvPr>
        </p:nvSpPr>
        <p:spPr/>
        <p:txBody>
          <a:bodyPr/>
          <a:lstStyle/>
          <a:p>
            <a:fld id="{B33DCF99-2C1E-495A-80F5-6B8724C6AF81}" type="slidenum">
              <a:rPr lang="en-MY" smtClean="0"/>
              <a:t>14</a:t>
            </a:fld>
            <a:endParaRPr lang="en-MY"/>
          </a:p>
        </p:txBody>
      </p:sp>
    </p:spTree>
    <p:extLst>
      <p:ext uri="{BB962C8B-B14F-4D97-AF65-F5344CB8AC3E}">
        <p14:creationId xmlns:p14="http://schemas.microsoft.com/office/powerpoint/2010/main" val="1079482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CECEC"/>
                </a:solidFill>
                <a:effectLst/>
                <a:highlight>
                  <a:srgbClr val="212121"/>
                </a:highlight>
                <a:latin typeface="ui-sans-serif"/>
              </a:rPr>
              <a:t>The </a:t>
            </a:r>
            <a:r>
              <a:rPr lang="en-US" b="0" i="0" err="1">
                <a:solidFill>
                  <a:srgbClr val="ECECEC"/>
                </a:solidFill>
                <a:effectLst/>
                <a:highlight>
                  <a:srgbClr val="212121"/>
                </a:highlight>
                <a:latin typeface="ui-sans-serif"/>
              </a:rPr>
              <a:t>mAP</a:t>
            </a:r>
            <a:r>
              <a:rPr lang="en-US" b="0" i="0">
                <a:solidFill>
                  <a:srgbClr val="ECECEC"/>
                </a:solidFill>
                <a:effectLst/>
                <a:highlight>
                  <a:srgbClr val="212121"/>
                </a:highlight>
                <a:latin typeface="ui-sans-serif"/>
              </a:rPr>
              <a:t> graph for misalignment detection revealed that the SSD </a:t>
            </a:r>
            <a:r>
              <a:rPr lang="en-US" b="0" i="0" err="1">
                <a:solidFill>
                  <a:srgbClr val="ECECEC"/>
                </a:solidFill>
                <a:effectLst/>
                <a:highlight>
                  <a:srgbClr val="212121"/>
                </a:highlight>
                <a:latin typeface="ui-sans-serif"/>
              </a:rPr>
              <a:t>MobileNet</a:t>
            </a:r>
            <a:r>
              <a:rPr lang="en-US" b="0" i="0">
                <a:solidFill>
                  <a:srgbClr val="ECECEC"/>
                </a:solidFill>
                <a:effectLst/>
                <a:highlight>
                  <a:srgbClr val="212121"/>
                </a:highlight>
                <a:latin typeface="ui-sans-serif"/>
              </a:rPr>
              <a:t> V2 FPNLite-640 had the lowest performance with an </a:t>
            </a:r>
            <a:r>
              <a:rPr lang="en-US" b="0" i="0" err="1">
                <a:solidFill>
                  <a:srgbClr val="ECECEC"/>
                </a:solidFill>
                <a:effectLst/>
                <a:highlight>
                  <a:srgbClr val="212121"/>
                </a:highlight>
                <a:latin typeface="ui-sans-serif"/>
              </a:rPr>
              <a:t>mAP</a:t>
            </a:r>
            <a:r>
              <a:rPr lang="en-US" b="0" i="0">
                <a:solidFill>
                  <a:srgbClr val="ECECEC"/>
                </a:solidFill>
                <a:effectLst/>
                <a:highlight>
                  <a:srgbClr val="212121"/>
                </a:highlight>
                <a:latin typeface="ui-sans-serif"/>
              </a:rPr>
              <a:t> of 0.23%, highlighting the challenges in detecting misaligned </a:t>
            </a:r>
            <a:r>
              <a:rPr lang="en-US" b="0" i="0" err="1">
                <a:solidFill>
                  <a:srgbClr val="ECECEC"/>
                </a:solidFill>
                <a:effectLst/>
                <a:highlight>
                  <a:srgbClr val="212121"/>
                </a:highlight>
                <a:latin typeface="ui-sans-serif"/>
              </a:rPr>
              <a:t>products."optimization</a:t>
            </a:r>
            <a:r>
              <a:rPr lang="en-US" b="0" i="0">
                <a:solidFill>
                  <a:srgbClr val="ECECEC"/>
                </a:solidFill>
                <a:effectLst/>
                <a:highlight>
                  <a:srgbClr val="212121"/>
                </a:highlight>
                <a:latin typeface="ui-sans-serif"/>
              </a:rPr>
              <a:t>.</a:t>
            </a:r>
            <a:endParaRPr lang="en-MY"/>
          </a:p>
        </p:txBody>
      </p:sp>
      <p:sp>
        <p:nvSpPr>
          <p:cNvPr id="4" name="Slide Number Placeholder 3"/>
          <p:cNvSpPr>
            <a:spLocks noGrp="1"/>
          </p:cNvSpPr>
          <p:nvPr>
            <p:ph type="sldNum" sz="quarter" idx="5"/>
          </p:nvPr>
        </p:nvSpPr>
        <p:spPr/>
        <p:txBody>
          <a:bodyPr/>
          <a:lstStyle/>
          <a:p>
            <a:fld id="{B33DCF99-2C1E-495A-80F5-6B8724C6AF81}" type="slidenum">
              <a:rPr lang="en-MY" smtClean="0"/>
              <a:t>15</a:t>
            </a:fld>
            <a:endParaRPr lang="en-MY"/>
          </a:p>
        </p:txBody>
      </p:sp>
    </p:spTree>
    <p:extLst>
      <p:ext uri="{BB962C8B-B14F-4D97-AF65-F5344CB8AC3E}">
        <p14:creationId xmlns:p14="http://schemas.microsoft.com/office/powerpoint/2010/main" val="1818083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5.png"/><Relationship Id="rId5" Type="http://schemas.openxmlformats.org/officeDocument/2006/relationships/image" Target="../media/image1.jpe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6.png"/><Relationship Id="rId5" Type="http://schemas.openxmlformats.org/officeDocument/2006/relationships/image" Target="../media/image1.jpeg"/><Relationship Id="rId4"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7.png"/><Relationship Id="rId5" Type="http://schemas.openxmlformats.org/officeDocument/2006/relationships/image" Target="../media/image1.jpeg"/><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8.png"/><Relationship Id="rId5" Type="http://schemas.openxmlformats.org/officeDocument/2006/relationships/image" Target="../media/image1.jpeg"/><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9.png"/><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jpe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p3"/><Relationship Id="rId1" Type="http://schemas.microsoft.com/office/2007/relationships/media" Target="../media/media21.mp3"/><Relationship Id="rId5" Type="http://schemas.openxmlformats.org/officeDocument/2006/relationships/image" Target="../media/image2.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5.mp3"/><Relationship Id="rId7" Type="http://schemas.openxmlformats.org/officeDocument/2006/relationships/image" Target="../media/image5.png"/><Relationship Id="rId12" Type="http://schemas.openxmlformats.org/officeDocument/2006/relationships/image" Target="../media/image2.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jpeg"/><Relationship Id="rId11" Type="http://schemas.openxmlformats.org/officeDocument/2006/relationships/image" Target="../media/image9.svg"/><Relationship Id="rId5" Type="http://schemas.openxmlformats.org/officeDocument/2006/relationships/slideLayout" Target="../slideLayouts/slideLayout7.xml"/><Relationship Id="rId10" Type="http://schemas.openxmlformats.org/officeDocument/2006/relationships/image" Target="../media/image8.png"/><Relationship Id="rId4" Type="http://schemas.openxmlformats.org/officeDocument/2006/relationships/audio" Target="../media/media5.mp3"/><Relationship Id="rId9"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2.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2.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4.sv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83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30000"/>
            </a:blip>
            <a:stretch>
              <a:fillRect l="-6250" r="-6250"/>
            </a:stretch>
          </a:blipFill>
        </p:spPr>
        <p:txBody>
          <a:bodyPr/>
          <a:lstStyle/>
          <a:p>
            <a:endParaRPr lang="en-MY"/>
          </a:p>
        </p:txBody>
      </p:sp>
      <p:sp>
        <p:nvSpPr>
          <p:cNvPr id="3" name="TextBox 3"/>
          <p:cNvSpPr txBox="1"/>
          <p:nvPr/>
        </p:nvSpPr>
        <p:spPr>
          <a:xfrm>
            <a:off x="1257705" y="2518419"/>
            <a:ext cx="8529915" cy="6739881"/>
          </a:xfrm>
          <a:prstGeom prst="rect">
            <a:avLst/>
          </a:prstGeom>
        </p:spPr>
        <p:txBody>
          <a:bodyPr lIns="0" tIns="0" rIns="0" bIns="0" rtlCol="0" anchor="t">
            <a:spAutoFit/>
          </a:bodyPr>
          <a:lstStyle/>
          <a:p>
            <a:pPr algn="l">
              <a:lnSpc>
                <a:spcPts val="10229"/>
              </a:lnSpc>
            </a:pPr>
            <a:r>
              <a:rPr lang="en-US" sz="10999">
                <a:solidFill>
                  <a:srgbClr val="FFFFFF"/>
                </a:solidFill>
                <a:latin typeface="Codec Pro Bold"/>
              </a:rPr>
              <a:t>Reshaping the Retail Industry using AI vision </a:t>
            </a:r>
          </a:p>
        </p:txBody>
      </p:sp>
      <p:sp>
        <p:nvSpPr>
          <p:cNvPr id="4" name="TextBox 4"/>
          <p:cNvSpPr txBox="1"/>
          <p:nvPr/>
        </p:nvSpPr>
        <p:spPr>
          <a:xfrm>
            <a:off x="9787619" y="3913510"/>
            <a:ext cx="7107832" cy="3730625"/>
          </a:xfrm>
          <a:prstGeom prst="rect">
            <a:avLst/>
          </a:prstGeom>
        </p:spPr>
        <p:txBody>
          <a:bodyPr lIns="0" tIns="0" rIns="0" bIns="0" rtlCol="0" anchor="t">
            <a:spAutoFit/>
          </a:bodyPr>
          <a:lstStyle/>
          <a:p>
            <a:pPr algn="l">
              <a:lnSpc>
                <a:spcPts val="4900"/>
              </a:lnSpc>
            </a:pPr>
            <a:r>
              <a:rPr lang="en-US" sz="3500">
                <a:solidFill>
                  <a:srgbClr val="FFFFFF"/>
                </a:solidFill>
                <a:latin typeface="Poppins"/>
              </a:rPr>
              <a:t>Syed Muhammad Hassan Bin Ghayas (101231186) </a:t>
            </a:r>
          </a:p>
          <a:p>
            <a:pPr algn="l">
              <a:lnSpc>
                <a:spcPts val="4900"/>
              </a:lnSpc>
            </a:pPr>
            <a:r>
              <a:rPr lang="en-US" sz="3500">
                <a:solidFill>
                  <a:srgbClr val="FFFFFF"/>
                </a:solidFill>
                <a:latin typeface="Poppins"/>
              </a:rPr>
              <a:t>Tan Chai Ching (104386076)   </a:t>
            </a:r>
          </a:p>
          <a:p>
            <a:pPr algn="l">
              <a:lnSpc>
                <a:spcPts val="4900"/>
              </a:lnSpc>
            </a:pPr>
            <a:r>
              <a:rPr lang="en-US" sz="3500">
                <a:solidFill>
                  <a:srgbClr val="FFFFFF"/>
                </a:solidFill>
                <a:latin typeface="Poppins"/>
              </a:rPr>
              <a:t>Chong Chao Sen (102762412)  </a:t>
            </a:r>
          </a:p>
          <a:p>
            <a:pPr algn="l">
              <a:lnSpc>
                <a:spcPts val="4900"/>
              </a:lnSpc>
            </a:pPr>
            <a:r>
              <a:rPr lang="en-US" sz="3500">
                <a:solidFill>
                  <a:srgbClr val="FFFFFF"/>
                </a:solidFill>
                <a:latin typeface="Poppins"/>
              </a:rPr>
              <a:t>Lau Lik Yang (104384818) </a:t>
            </a:r>
          </a:p>
          <a:p>
            <a:pPr algn="l">
              <a:lnSpc>
                <a:spcPts val="4900"/>
              </a:lnSpc>
              <a:spcBef>
                <a:spcPct val="0"/>
              </a:spcBef>
            </a:pPr>
            <a:endParaRPr lang="en-US" sz="3500">
              <a:solidFill>
                <a:srgbClr val="FFFFFF"/>
              </a:solidFill>
              <a:latin typeface="Poppins"/>
            </a:endParaRPr>
          </a:p>
        </p:txBody>
      </p:sp>
      <p:sp>
        <p:nvSpPr>
          <p:cNvPr id="5" name="TextBox 5"/>
          <p:cNvSpPr txBox="1"/>
          <p:nvPr/>
        </p:nvSpPr>
        <p:spPr>
          <a:xfrm>
            <a:off x="205065" y="301150"/>
            <a:ext cx="17877871" cy="2635250"/>
          </a:xfrm>
          <a:prstGeom prst="rect">
            <a:avLst/>
          </a:prstGeom>
        </p:spPr>
        <p:txBody>
          <a:bodyPr lIns="0" tIns="0" rIns="0" bIns="0" rtlCol="0" anchor="t">
            <a:spAutoFit/>
          </a:bodyPr>
          <a:lstStyle/>
          <a:p>
            <a:pPr algn="ctr">
              <a:lnSpc>
                <a:spcPts val="7000"/>
              </a:lnSpc>
            </a:pPr>
            <a:r>
              <a:rPr lang="en-US" sz="5000">
                <a:solidFill>
                  <a:srgbClr val="FFFFFF"/>
                </a:solidFill>
                <a:latin typeface="Canva Sans"/>
                <a:cs typeface="Canva Sans"/>
              </a:rPr>
              <a:t>COS30018 Intelligent Systems  </a:t>
            </a:r>
          </a:p>
          <a:p>
            <a:pPr algn="ctr">
              <a:lnSpc>
                <a:spcPts val="7000"/>
              </a:lnSpc>
            </a:pPr>
            <a:r>
              <a:rPr lang="en-US" sz="5000">
                <a:solidFill>
                  <a:srgbClr val="FFFFFF"/>
                </a:solidFill>
                <a:latin typeface="Canva Sans"/>
              </a:rPr>
              <a:t>Semester 1, 2024 </a:t>
            </a:r>
          </a:p>
          <a:p>
            <a:pPr algn="ctr">
              <a:lnSpc>
                <a:spcPts val="7000"/>
              </a:lnSpc>
              <a:spcBef>
                <a:spcPct val="0"/>
              </a:spcBef>
            </a:pPr>
            <a:endParaRPr lang="en-US" sz="5000">
              <a:solidFill>
                <a:srgbClr val="FFFFFF"/>
              </a:solidFill>
              <a:latin typeface="Canva Sans"/>
            </a:endParaRPr>
          </a:p>
        </p:txBody>
      </p:sp>
      <p:pic>
        <p:nvPicPr>
          <p:cNvPr id="7" name="Media2">
            <a:hlinkClick r:id="" action="ppaction://media"/>
            <a:extLst>
              <a:ext uri="{FF2B5EF4-FFF2-40B4-BE49-F238E27FC236}">
                <a16:creationId xmlns:a16="http://schemas.microsoft.com/office/drawing/2014/main" id="{FB522D37-7E1B-4C0B-B2C5-2FBBE0D8CD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100425" y="87709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6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alphaModFix amt="30000"/>
            </a:blip>
            <a:stretch>
              <a:fillRect l="-6250" r="-6250"/>
            </a:stretch>
          </a:blipFill>
        </p:spPr>
        <p:txBody>
          <a:bodyPr/>
          <a:lstStyle/>
          <a:p>
            <a:endParaRPr lang="en-MY"/>
          </a:p>
        </p:txBody>
      </p:sp>
      <p:sp>
        <p:nvSpPr>
          <p:cNvPr id="3" name="TextBox 3"/>
          <p:cNvSpPr txBox="1"/>
          <p:nvPr/>
        </p:nvSpPr>
        <p:spPr>
          <a:xfrm>
            <a:off x="0" y="128588"/>
            <a:ext cx="18878582" cy="1952625"/>
          </a:xfrm>
          <a:prstGeom prst="rect">
            <a:avLst/>
          </a:prstGeom>
        </p:spPr>
        <p:txBody>
          <a:bodyPr lIns="0" tIns="0" rIns="0" bIns="0" rtlCol="0" anchor="t">
            <a:spAutoFit/>
          </a:bodyPr>
          <a:lstStyle/>
          <a:p>
            <a:pPr algn="ctr">
              <a:lnSpc>
                <a:spcPts val="6974"/>
              </a:lnSpc>
            </a:pPr>
            <a:r>
              <a:rPr lang="en-US" sz="7499">
                <a:solidFill>
                  <a:srgbClr val="FFFFFF"/>
                </a:solidFill>
                <a:latin typeface="Codec Pro Bold"/>
              </a:rPr>
              <a:t>Implemented machine learning techniques</a:t>
            </a:r>
          </a:p>
        </p:txBody>
      </p:sp>
      <p:sp>
        <p:nvSpPr>
          <p:cNvPr id="4" name="TextBox 4"/>
          <p:cNvSpPr txBox="1"/>
          <p:nvPr/>
        </p:nvSpPr>
        <p:spPr>
          <a:xfrm>
            <a:off x="1028700" y="2212922"/>
            <a:ext cx="16230600" cy="6854825"/>
          </a:xfrm>
          <a:prstGeom prst="rect">
            <a:avLst/>
          </a:prstGeom>
        </p:spPr>
        <p:txBody>
          <a:bodyPr lIns="0" tIns="0" rIns="0" bIns="0" rtlCol="0" anchor="t">
            <a:spAutoFit/>
          </a:bodyPr>
          <a:lstStyle/>
          <a:p>
            <a:pPr algn="l">
              <a:lnSpc>
                <a:spcPts val="4900"/>
              </a:lnSpc>
            </a:pPr>
            <a:endParaRPr/>
          </a:p>
          <a:p>
            <a:pPr marL="755650" lvl="1" indent="-377825" algn="l">
              <a:lnSpc>
                <a:spcPts val="4900"/>
              </a:lnSpc>
              <a:buFont typeface="Arial"/>
              <a:buChar char="•"/>
            </a:pPr>
            <a:r>
              <a:rPr lang="en-US" sz="3500">
                <a:solidFill>
                  <a:srgbClr val="FFFFFF"/>
                </a:solidFill>
                <a:latin typeface="Codec Pro Bold"/>
              </a:rPr>
              <a:t>Label Map Creation</a:t>
            </a:r>
          </a:p>
          <a:p>
            <a:pPr marL="1511300" lvl="2" indent="-503555" algn="l">
              <a:lnSpc>
                <a:spcPts val="4900"/>
              </a:lnSpc>
              <a:buFont typeface="Arial"/>
              <a:buChar char="⚬"/>
            </a:pPr>
            <a:r>
              <a:rPr lang="en-US" sz="3500">
                <a:solidFill>
                  <a:srgbClr val="FFFFFF"/>
                </a:solidFill>
                <a:latin typeface="Codec Pro"/>
              </a:rPr>
              <a:t>Created label map file for model interpretation.</a:t>
            </a:r>
          </a:p>
          <a:p>
            <a:pPr marL="1511300" lvl="2" indent="-503555" algn="l">
              <a:lnSpc>
                <a:spcPts val="4900"/>
              </a:lnSpc>
              <a:buFont typeface="Arial"/>
              <a:buChar char="⚬"/>
            </a:pPr>
            <a:r>
              <a:rPr lang="en-US" sz="3500">
                <a:solidFill>
                  <a:srgbClr val="FFFFFF"/>
                </a:solidFill>
                <a:latin typeface="Codec Pro"/>
              </a:rPr>
              <a:t>Classes: 'Empty' (0) for out-of-stock areas, 'Misalignment' (1) for misalignment non-compliance.</a:t>
            </a:r>
          </a:p>
          <a:p>
            <a:pPr algn="l">
              <a:lnSpc>
                <a:spcPts val="4900"/>
              </a:lnSpc>
            </a:pPr>
            <a:endParaRPr lang="en-US" sz="3500">
              <a:solidFill>
                <a:srgbClr val="FFFFFF"/>
              </a:solidFill>
              <a:latin typeface="Codec Pro"/>
            </a:endParaRPr>
          </a:p>
          <a:p>
            <a:pPr marL="755650" lvl="1" indent="-377825" algn="l">
              <a:lnSpc>
                <a:spcPts val="4900"/>
              </a:lnSpc>
              <a:buFont typeface="Arial"/>
              <a:buChar char="•"/>
            </a:pPr>
            <a:r>
              <a:rPr lang="en-US" sz="3500" b="1">
                <a:solidFill>
                  <a:srgbClr val="FFFFFF"/>
                </a:solidFill>
                <a:latin typeface="Codec Pro"/>
              </a:rPr>
              <a:t>Checkpoint and Fine-Tuning</a:t>
            </a:r>
          </a:p>
          <a:p>
            <a:pPr marL="1511300" lvl="2" indent="-503555" algn="l">
              <a:lnSpc>
                <a:spcPts val="4900"/>
              </a:lnSpc>
              <a:buFont typeface="Arial"/>
              <a:buChar char="⚬"/>
            </a:pPr>
            <a:r>
              <a:rPr lang="en-US" sz="3500">
                <a:solidFill>
                  <a:srgbClr val="FFFFFF"/>
                </a:solidFill>
                <a:latin typeface="Codec Pro"/>
              </a:rPr>
              <a:t>Initialized training using a checkpoint from a pre-trained model.</a:t>
            </a:r>
          </a:p>
          <a:p>
            <a:pPr marL="1511300" lvl="2" indent="-503555" algn="l">
              <a:lnSpc>
                <a:spcPts val="4900"/>
              </a:lnSpc>
              <a:buFont typeface="Arial"/>
              <a:buChar char="⚬"/>
            </a:pPr>
            <a:r>
              <a:rPr lang="en-US" sz="3500">
                <a:solidFill>
                  <a:srgbClr val="FFFFFF"/>
                </a:solidFill>
                <a:latin typeface="Codec Pro"/>
              </a:rPr>
              <a:t>Used transfer learning to fine-tune the model to the specific dataset</a:t>
            </a:r>
          </a:p>
          <a:p>
            <a:pPr algn="l">
              <a:lnSpc>
                <a:spcPts val="4900"/>
              </a:lnSpc>
            </a:pPr>
            <a:endParaRPr lang="en-US" sz="3500">
              <a:solidFill>
                <a:srgbClr val="FFFFFF"/>
              </a:solidFill>
              <a:latin typeface="Codec Pro"/>
            </a:endParaRPr>
          </a:p>
          <a:p>
            <a:pPr algn="l">
              <a:lnSpc>
                <a:spcPts val="4900"/>
              </a:lnSpc>
            </a:pPr>
            <a:endParaRPr lang="en-US" sz="3500">
              <a:solidFill>
                <a:srgbClr val="FFFFFF"/>
              </a:solidFill>
              <a:latin typeface="Codec Pro"/>
            </a:endParaRPr>
          </a:p>
        </p:txBody>
      </p:sp>
      <p:pic>
        <p:nvPicPr>
          <p:cNvPr id="23" name="Audio 22">
            <a:hlinkClick r:id="" action="ppaction://media"/>
            <a:extLst>
              <a:ext uri="{FF2B5EF4-FFF2-40B4-BE49-F238E27FC236}">
                <a16:creationId xmlns:a16="http://schemas.microsoft.com/office/drawing/2014/main" id="{79800650-8EDE-63C6-AE95-DADBEAB72C7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449"/>
    </mc:Choice>
    <mc:Fallback xmlns="">
      <p:transition spd="slow" advTm="8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alphaModFix amt="30000"/>
            </a:blip>
            <a:stretch>
              <a:fillRect l="-6250" r="-6250"/>
            </a:stretch>
          </a:blipFill>
        </p:spPr>
        <p:txBody>
          <a:bodyPr/>
          <a:lstStyle/>
          <a:p>
            <a:endParaRPr lang="en-MY"/>
          </a:p>
        </p:txBody>
      </p:sp>
      <p:sp>
        <p:nvSpPr>
          <p:cNvPr id="3" name="TextBox 3"/>
          <p:cNvSpPr txBox="1"/>
          <p:nvPr/>
        </p:nvSpPr>
        <p:spPr>
          <a:xfrm>
            <a:off x="0" y="128588"/>
            <a:ext cx="18878582" cy="1952625"/>
          </a:xfrm>
          <a:prstGeom prst="rect">
            <a:avLst/>
          </a:prstGeom>
        </p:spPr>
        <p:txBody>
          <a:bodyPr lIns="0" tIns="0" rIns="0" bIns="0" rtlCol="0" anchor="t">
            <a:spAutoFit/>
          </a:bodyPr>
          <a:lstStyle/>
          <a:p>
            <a:pPr algn="ctr">
              <a:lnSpc>
                <a:spcPts val="6974"/>
              </a:lnSpc>
            </a:pPr>
            <a:r>
              <a:rPr lang="en-US" sz="7499">
                <a:solidFill>
                  <a:srgbClr val="FFFFFF"/>
                </a:solidFill>
                <a:latin typeface="Codec Pro Bold"/>
              </a:rPr>
              <a:t>Implemented machine learning techniques</a:t>
            </a:r>
          </a:p>
        </p:txBody>
      </p:sp>
      <p:sp>
        <p:nvSpPr>
          <p:cNvPr id="4" name="TextBox 4"/>
          <p:cNvSpPr txBox="1"/>
          <p:nvPr/>
        </p:nvSpPr>
        <p:spPr>
          <a:xfrm>
            <a:off x="1028700" y="2144723"/>
            <a:ext cx="16230600" cy="6854825"/>
          </a:xfrm>
          <a:prstGeom prst="rect">
            <a:avLst/>
          </a:prstGeom>
        </p:spPr>
        <p:txBody>
          <a:bodyPr lIns="0" tIns="0" rIns="0" bIns="0" rtlCol="0" anchor="t">
            <a:spAutoFit/>
          </a:bodyPr>
          <a:lstStyle/>
          <a:p>
            <a:pPr algn="l">
              <a:lnSpc>
                <a:spcPts val="4900"/>
              </a:lnSpc>
            </a:pPr>
            <a:endParaRPr/>
          </a:p>
          <a:p>
            <a:pPr marL="755651" lvl="1" indent="-377825" algn="l">
              <a:lnSpc>
                <a:spcPts val="4900"/>
              </a:lnSpc>
              <a:buFont typeface="Arial"/>
              <a:buChar char="•"/>
            </a:pPr>
            <a:r>
              <a:rPr lang="en-US" sz="3500">
                <a:solidFill>
                  <a:srgbClr val="FFFFFF"/>
                </a:solidFill>
                <a:latin typeface="Codec Pro Bold"/>
              </a:rPr>
              <a:t>File Paths and Readers</a:t>
            </a:r>
          </a:p>
          <a:p>
            <a:pPr marL="1511301" lvl="2" indent="-503767" algn="l">
              <a:lnSpc>
                <a:spcPts val="4900"/>
              </a:lnSpc>
              <a:buFont typeface="Arial"/>
              <a:buChar char="⚬"/>
            </a:pPr>
            <a:r>
              <a:rPr lang="en-US" sz="3500">
                <a:solidFill>
                  <a:srgbClr val="FFFFFF"/>
                </a:solidFill>
                <a:latin typeface="Codec Pro"/>
              </a:rPr>
              <a:t>Specified file paths for training and validation data.</a:t>
            </a:r>
          </a:p>
          <a:p>
            <a:pPr marL="1511301" lvl="2" indent="-503767" algn="l">
              <a:lnSpc>
                <a:spcPts val="4900"/>
              </a:lnSpc>
              <a:buFont typeface="Arial"/>
              <a:buChar char="⚬"/>
            </a:pPr>
            <a:r>
              <a:rPr lang="en-US" sz="3500">
                <a:solidFill>
                  <a:srgbClr val="FFFFFF"/>
                </a:solidFill>
                <a:latin typeface="Codec Pro"/>
              </a:rPr>
              <a:t>Used TensorFlow's tf_record_input_reader for reading TFRecord files containing annotated images.</a:t>
            </a:r>
          </a:p>
          <a:p>
            <a:pPr algn="l">
              <a:lnSpc>
                <a:spcPts val="4900"/>
              </a:lnSpc>
            </a:pPr>
            <a:endParaRPr lang="en-US" sz="3500">
              <a:solidFill>
                <a:srgbClr val="FFFFFF"/>
              </a:solidFill>
              <a:latin typeface="Codec Pro"/>
            </a:endParaRPr>
          </a:p>
          <a:p>
            <a:pPr marL="755651" lvl="1" indent="-377825" algn="l">
              <a:lnSpc>
                <a:spcPts val="4900"/>
              </a:lnSpc>
              <a:buFont typeface="Arial"/>
              <a:buChar char="•"/>
            </a:pPr>
            <a:r>
              <a:rPr lang="en-US" sz="3500">
                <a:solidFill>
                  <a:srgbClr val="FFFFFF"/>
                </a:solidFill>
                <a:latin typeface="Codec Pro Bold"/>
              </a:rPr>
              <a:t>Class Parameters</a:t>
            </a:r>
          </a:p>
          <a:p>
            <a:pPr marL="1511301" lvl="2" indent="-503767" algn="l">
              <a:lnSpc>
                <a:spcPts val="4900"/>
              </a:lnSpc>
              <a:buFont typeface="Arial"/>
              <a:buChar char="⚬"/>
            </a:pPr>
            <a:r>
              <a:rPr lang="en-US" sz="3500">
                <a:solidFill>
                  <a:srgbClr val="FFFFFF"/>
                </a:solidFill>
                <a:latin typeface="Codec Pro"/>
              </a:rPr>
              <a:t>Configured parameters for class prediction bias initialization, number of classes, weighted sigmoid focal loss, localization loss, learning rate, optimizer, number of steps, and batch size.</a:t>
            </a:r>
          </a:p>
          <a:p>
            <a:pPr algn="l">
              <a:lnSpc>
                <a:spcPts val="4900"/>
              </a:lnSpc>
            </a:pPr>
            <a:endParaRPr lang="en-US" sz="3500">
              <a:solidFill>
                <a:srgbClr val="FFFFFF"/>
              </a:solidFill>
              <a:latin typeface="Codec Pro"/>
            </a:endParaRPr>
          </a:p>
        </p:txBody>
      </p:sp>
      <p:pic>
        <p:nvPicPr>
          <p:cNvPr id="20" name="Audio 19">
            <a:hlinkClick r:id="" action="ppaction://media"/>
            <a:extLst>
              <a:ext uri="{FF2B5EF4-FFF2-40B4-BE49-F238E27FC236}">
                <a16:creationId xmlns:a16="http://schemas.microsoft.com/office/drawing/2014/main" id="{937A0E5C-1689-1B6B-0874-5E3C7A14107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2349"/>
    </mc:Choice>
    <mc:Fallback xmlns="">
      <p:transition spd="slow" advTm="12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alphaModFix amt="30000"/>
            </a:blip>
            <a:stretch>
              <a:fillRect l="-6250" r="-6250"/>
            </a:stretch>
          </a:blipFill>
        </p:spPr>
        <p:txBody>
          <a:bodyPr/>
          <a:lstStyle/>
          <a:p>
            <a:endParaRPr lang="en-MY"/>
          </a:p>
        </p:txBody>
      </p:sp>
      <p:sp>
        <p:nvSpPr>
          <p:cNvPr id="3" name="TextBox 3"/>
          <p:cNvSpPr txBox="1"/>
          <p:nvPr/>
        </p:nvSpPr>
        <p:spPr>
          <a:xfrm>
            <a:off x="0" y="128588"/>
            <a:ext cx="18878582" cy="1952625"/>
          </a:xfrm>
          <a:prstGeom prst="rect">
            <a:avLst/>
          </a:prstGeom>
        </p:spPr>
        <p:txBody>
          <a:bodyPr lIns="0" tIns="0" rIns="0" bIns="0" rtlCol="0" anchor="t">
            <a:spAutoFit/>
          </a:bodyPr>
          <a:lstStyle/>
          <a:p>
            <a:pPr algn="ctr">
              <a:lnSpc>
                <a:spcPts val="6974"/>
              </a:lnSpc>
            </a:pPr>
            <a:r>
              <a:rPr lang="en-US" sz="7499">
                <a:solidFill>
                  <a:srgbClr val="FFFFFF"/>
                </a:solidFill>
                <a:latin typeface="Codec Pro Bold"/>
              </a:rPr>
              <a:t>Implemented machine learning techniques</a:t>
            </a:r>
          </a:p>
        </p:txBody>
      </p:sp>
      <p:sp>
        <p:nvSpPr>
          <p:cNvPr id="4" name="TextBox 4"/>
          <p:cNvSpPr txBox="1"/>
          <p:nvPr/>
        </p:nvSpPr>
        <p:spPr>
          <a:xfrm>
            <a:off x="1028700" y="2719135"/>
            <a:ext cx="16230600" cy="561657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FFFFFF"/>
                </a:solidFill>
                <a:latin typeface="Codec Pro Bold"/>
              </a:rPr>
              <a:t>Model Evaluation</a:t>
            </a:r>
          </a:p>
          <a:p>
            <a:pPr marL="1511301" lvl="2" indent="-503767" algn="l">
              <a:lnSpc>
                <a:spcPts val="4900"/>
              </a:lnSpc>
              <a:buFont typeface="Arial"/>
              <a:buChar char="⚬"/>
            </a:pPr>
            <a:r>
              <a:rPr lang="en-US" sz="3500">
                <a:solidFill>
                  <a:srgbClr val="FFFFFF"/>
                </a:solidFill>
                <a:latin typeface="Codec Pro Bold"/>
              </a:rPr>
              <a:t>Evaluated performance based on precision, recall, and COCO detection measures.</a:t>
            </a:r>
          </a:p>
          <a:p>
            <a:pPr algn="l">
              <a:lnSpc>
                <a:spcPts val="4900"/>
              </a:lnSpc>
            </a:pPr>
            <a:endParaRPr lang="en-US" sz="3500">
              <a:solidFill>
                <a:srgbClr val="FFFFFF"/>
              </a:solidFill>
              <a:latin typeface="Codec Pro Bold"/>
            </a:endParaRPr>
          </a:p>
          <a:p>
            <a:pPr marL="755651" lvl="1" indent="-377825" algn="l">
              <a:lnSpc>
                <a:spcPts val="4900"/>
              </a:lnSpc>
              <a:buFont typeface="Arial"/>
              <a:buChar char="•"/>
            </a:pPr>
            <a:r>
              <a:rPr lang="en-US" sz="3500">
                <a:solidFill>
                  <a:srgbClr val="FFFFFF"/>
                </a:solidFill>
                <a:latin typeface="Codec Pro Bold"/>
              </a:rPr>
              <a:t>Label Map Creation</a:t>
            </a:r>
          </a:p>
          <a:p>
            <a:pPr marL="1511301" lvl="2" indent="-503767" algn="l">
              <a:lnSpc>
                <a:spcPts val="4900"/>
              </a:lnSpc>
              <a:buFont typeface="Arial"/>
              <a:buChar char="⚬"/>
            </a:pPr>
            <a:r>
              <a:rPr lang="en-US" sz="3500">
                <a:solidFill>
                  <a:srgbClr val="FFFFFF"/>
                </a:solidFill>
                <a:latin typeface="Codec Pro Bold"/>
              </a:rPr>
              <a:t>Created label map file for model interpretation.</a:t>
            </a:r>
          </a:p>
          <a:p>
            <a:pPr marL="1511301" lvl="2" indent="-503767" algn="l">
              <a:lnSpc>
                <a:spcPts val="4900"/>
              </a:lnSpc>
              <a:buFont typeface="Arial"/>
              <a:buChar char="⚬"/>
            </a:pPr>
            <a:r>
              <a:rPr lang="en-US" sz="3500">
                <a:solidFill>
                  <a:srgbClr val="FFFFFF"/>
                </a:solidFill>
                <a:latin typeface="Codec Pro Bold"/>
              </a:rPr>
              <a:t>Classes: 'Empty' (0) for out-of-stock areas, 'Misalignment' (1) for misalignment non-compliance.</a:t>
            </a:r>
          </a:p>
          <a:p>
            <a:pPr algn="l">
              <a:lnSpc>
                <a:spcPts val="4900"/>
              </a:lnSpc>
            </a:pPr>
            <a:endParaRPr lang="en-US" sz="3500">
              <a:solidFill>
                <a:srgbClr val="FFFFFF"/>
              </a:solidFill>
              <a:latin typeface="Codec Pro Bold"/>
            </a:endParaRPr>
          </a:p>
        </p:txBody>
      </p:sp>
      <p:pic>
        <p:nvPicPr>
          <p:cNvPr id="10" name="Audio 9">
            <a:hlinkClick r:id="" action="ppaction://media"/>
            <a:extLst>
              <a:ext uri="{FF2B5EF4-FFF2-40B4-BE49-F238E27FC236}">
                <a16:creationId xmlns:a16="http://schemas.microsoft.com/office/drawing/2014/main" id="{C1477F15-1A17-42D9-8F5C-78D2BDB455F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9691"/>
    </mc:Choice>
    <mc:Fallback xmlns="">
      <p:transition spd="slow" advTm="19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2857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alphaModFix amt="30000"/>
            </a:blip>
            <a:stretch>
              <a:fillRect l="-6250" r="-6250"/>
            </a:stretch>
          </a:blipFill>
        </p:spPr>
        <p:txBody>
          <a:bodyPr/>
          <a:lstStyle/>
          <a:p>
            <a:endParaRPr lang="en-MY"/>
          </a:p>
        </p:txBody>
      </p:sp>
      <p:sp>
        <p:nvSpPr>
          <p:cNvPr id="3" name="Freeform 3"/>
          <p:cNvSpPr/>
          <p:nvPr/>
        </p:nvSpPr>
        <p:spPr>
          <a:xfrm>
            <a:off x="8596556" y="2582463"/>
            <a:ext cx="8662744" cy="5425302"/>
          </a:xfrm>
          <a:custGeom>
            <a:avLst/>
            <a:gdLst/>
            <a:ahLst/>
            <a:cxnLst/>
            <a:rect l="l" t="t" r="r" b="b"/>
            <a:pathLst>
              <a:path w="8662744" h="5425302">
                <a:moveTo>
                  <a:pt x="0" y="0"/>
                </a:moveTo>
                <a:lnTo>
                  <a:pt x="8662744" y="0"/>
                </a:lnTo>
                <a:lnTo>
                  <a:pt x="8662744" y="5425302"/>
                </a:lnTo>
                <a:lnTo>
                  <a:pt x="0" y="5425302"/>
                </a:lnTo>
                <a:lnTo>
                  <a:pt x="0" y="0"/>
                </a:lnTo>
                <a:close/>
              </a:path>
            </a:pathLst>
          </a:custGeom>
          <a:blipFill>
            <a:blip r:embed="rId6"/>
            <a:stretch>
              <a:fillRect/>
            </a:stretch>
          </a:blipFill>
        </p:spPr>
        <p:txBody>
          <a:bodyPr/>
          <a:lstStyle/>
          <a:p>
            <a:endParaRPr lang="en-MY"/>
          </a:p>
        </p:txBody>
      </p:sp>
      <p:sp>
        <p:nvSpPr>
          <p:cNvPr id="4" name="TextBox 4"/>
          <p:cNvSpPr txBox="1"/>
          <p:nvPr/>
        </p:nvSpPr>
        <p:spPr>
          <a:xfrm>
            <a:off x="0" y="260954"/>
            <a:ext cx="18878582" cy="992505"/>
          </a:xfrm>
          <a:prstGeom prst="rect">
            <a:avLst/>
          </a:prstGeom>
        </p:spPr>
        <p:txBody>
          <a:bodyPr lIns="0" tIns="0" rIns="0" bIns="0" rtlCol="0" anchor="t">
            <a:spAutoFit/>
          </a:bodyPr>
          <a:lstStyle/>
          <a:p>
            <a:pPr algn="ctr">
              <a:lnSpc>
                <a:spcPts val="6510"/>
              </a:lnSpc>
            </a:pPr>
            <a:r>
              <a:rPr lang="en-US" sz="7000">
                <a:solidFill>
                  <a:srgbClr val="FFFFFF"/>
                </a:solidFill>
                <a:latin typeface="Codec Pro Bold"/>
              </a:rPr>
              <a:t>Critical Analysis of the Implementation</a:t>
            </a:r>
          </a:p>
        </p:txBody>
      </p:sp>
      <p:sp>
        <p:nvSpPr>
          <p:cNvPr id="5" name="TextBox 5"/>
          <p:cNvSpPr txBox="1"/>
          <p:nvPr/>
        </p:nvSpPr>
        <p:spPr>
          <a:xfrm>
            <a:off x="1028700" y="2439588"/>
            <a:ext cx="7356109" cy="2155825"/>
          </a:xfrm>
          <a:prstGeom prst="rect">
            <a:avLst/>
          </a:prstGeom>
        </p:spPr>
        <p:txBody>
          <a:bodyPr lIns="0" tIns="0" rIns="0" bIns="0" rtlCol="0" anchor="t">
            <a:spAutoFit/>
          </a:bodyPr>
          <a:lstStyle/>
          <a:p>
            <a:pPr algn="l">
              <a:lnSpc>
                <a:spcPts val="5599"/>
              </a:lnSpc>
            </a:pPr>
            <a:r>
              <a:rPr lang="en-US" sz="3999">
                <a:solidFill>
                  <a:srgbClr val="FFFFFF"/>
                </a:solidFill>
                <a:latin typeface="Codec Pro Bold"/>
              </a:rPr>
              <a:t>mAP Graph</a:t>
            </a:r>
            <a:r>
              <a:rPr lang="en-US" sz="3999">
                <a:solidFill>
                  <a:srgbClr val="FFFFFF"/>
                </a:solidFill>
                <a:latin typeface="Codec Pro"/>
              </a:rPr>
              <a:t> for</a:t>
            </a:r>
          </a:p>
          <a:p>
            <a:pPr algn="l">
              <a:lnSpc>
                <a:spcPts val="5599"/>
              </a:lnSpc>
            </a:pPr>
            <a:r>
              <a:rPr lang="en-US" sz="3999">
                <a:solidFill>
                  <a:srgbClr val="FFFFFF"/>
                </a:solidFill>
                <a:latin typeface="Codec Pro Bold"/>
              </a:rPr>
              <a:t>Multi-Class </a:t>
            </a:r>
          </a:p>
          <a:p>
            <a:pPr algn="l">
              <a:lnSpc>
                <a:spcPts val="5599"/>
              </a:lnSpc>
            </a:pPr>
            <a:r>
              <a:rPr lang="en-US" sz="3999">
                <a:solidFill>
                  <a:srgbClr val="FFFFFF"/>
                </a:solidFill>
                <a:latin typeface="Codec Pro"/>
              </a:rPr>
              <a:t>(SSD MobileNet V2 FPN-640 )</a:t>
            </a:r>
          </a:p>
        </p:txBody>
      </p:sp>
      <p:pic>
        <p:nvPicPr>
          <p:cNvPr id="21" name="Audio 20">
            <a:hlinkClick r:id="" action="ppaction://media"/>
            <a:extLst>
              <a:ext uri="{FF2B5EF4-FFF2-40B4-BE49-F238E27FC236}">
                <a16:creationId xmlns:a16="http://schemas.microsoft.com/office/drawing/2014/main" id="{FA575785-8396-9EE4-AF37-EBF668A3345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0677"/>
    </mc:Choice>
    <mc:Fallback xmlns="">
      <p:transition spd="slow" advTm="10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2857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alphaModFix amt="30000"/>
            </a:blip>
            <a:stretch>
              <a:fillRect l="-6250" r="-6250"/>
            </a:stretch>
          </a:blipFill>
        </p:spPr>
        <p:txBody>
          <a:bodyPr/>
          <a:lstStyle/>
          <a:p>
            <a:endParaRPr lang="en-MY"/>
          </a:p>
        </p:txBody>
      </p:sp>
      <p:sp>
        <p:nvSpPr>
          <p:cNvPr id="3" name="Freeform 3"/>
          <p:cNvSpPr/>
          <p:nvPr/>
        </p:nvSpPr>
        <p:spPr>
          <a:xfrm>
            <a:off x="8239826" y="2565766"/>
            <a:ext cx="9019474" cy="5661681"/>
          </a:xfrm>
          <a:custGeom>
            <a:avLst/>
            <a:gdLst/>
            <a:ahLst/>
            <a:cxnLst/>
            <a:rect l="l" t="t" r="r" b="b"/>
            <a:pathLst>
              <a:path w="9019474" h="5661681">
                <a:moveTo>
                  <a:pt x="0" y="0"/>
                </a:moveTo>
                <a:lnTo>
                  <a:pt x="9019474" y="0"/>
                </a:lnTo>
                <a:lnTo>
                  <a:pt x="9019474" y="5661681"/>
                </a:lnTo>
                <a:lnTo>
                  <a:pt x="0" y="5661681"/>
                </a:lnTo>
                <a:lnTo>
                  <a:pt x="0" y="0"/>
                </a:lnTo>
                <a:close/>
              </a:path>
            </a:pathLst>
          </a:custGeom>
          <a:blipFill>
            <a:blip r:embed="rId6"/>
            <a:stretch>
              <a:fillRect/>
            </a:stretch>
          </a:blipFill>
        </p:spPr>
        <p:txBody>
          <a:bodyPr/>
          <a:lstStyle/>
          <a:p>
            <a:endParaRPr lang="en-MY"/>
          </a:p>
        </p:txBody>
      </p:sp>
      <p:sp>
        <p:nvSpPr>
          <p:cNvPr id="4" name="TextBox 4"/>
          <p:cNvSpPr txBox="1"/>
          <p:nvPr/>
        </p:nvSpPr>
        <p:spPr>
          <a:xfrm>
            <a:off x="0" y="260954"/>
            <a:ext cx="18878582" cy="992505"/>
          </a:xfrm>
          <a:prstGeom prst="rect">
            <a:avLst/>
          </a:prstGeom>
        </p:spPr>
        <p:txBody>
          <a:bodyPr lIns="0" tIns="0" rIns="0" bIns="0" rtlCol="0" anchor="t">
            <a:spAutoFit/>
          </a:bodyPr>
          <a:lstStyle/>
          <a:p>
            <a:pPr algn="ctr">
              <a:lnSpc>
                <a:spcPts val="6510"/>
              </a:lnSpc>
            </a:pPr>
            <a:r>
              <a:rPr lang="en-US" sz="7000">
                <a:solidFill>
                  <a:srgbClr val="FFFFFF"/>
                </a:solidFill>
                <a:latin typeface="Codec Pro Bold"/>
              </a:rPr>
              <a:t>Critical Analysis of the Implementation</a:t>
            </a:r>
          </a:p>
        </p:txBody>
      </p:sp>
      <p:sp>
        <p:nvSpPr>
          <p:cNvPr id="5" name="TextBox 5"/>
          <p:cNvSpPr txBox="1"/>
          <p:nvPr/>
        </p:nvSpPr>
        <p:spPr>
          <a:xfrm>
            <a:off x="1028700" y="2636448"/>
            <a:ext cx="7581093" cy="2155825"/>
          </a:xfrm>
          <a:prstGeom prst="rect">
            <a:avLst/>
          </a:prstGeom>
        </p:spPr>
        <p:txBody>
          <a:bodyPr lIns="0" tIns="0" rIns="0" bIns="0" rtlCol="0" anchor="t">
            <a:spAutoFit/>
          </a:bodyPr>
          <a:lstStyle/>
          <a:p>
            <a:pPr algn="l">
              <a:lnSpc>
                <a:spcPts val="5599"/>
              </a:lnSpc>
            </a:pPr>
            <a:r>
              <a:rPr lang="en-US" sz="3999">
                <a:solidFill>
                  <a:srgbClr val="FFFFFF"/>
                </a:solidFill>
                <a:latin typeface="Codec Pro Bold"/>
              </a:rPr>
              <a:t>mAP Graph</a:t>
            </a:r>
            <a:r>
              <a:rPr lang="en-US" sz="3999">
                <a:solidFill>
                  <a:srgbClr val="FFFFFF"/>
                </a:solidFill>
                <a:latin typeface="Codec Pro"/>
              </a:rPr>
              <a:t> for</a:t>
            </a:r>
          </a:p>
          <a:p>
            <a:pPr algn="l">
              <a:lnSpc>
                <a:spcPts val="5599"/>
              </a:lnSpc>
            </a:pPr>
            <a:r>
              <a:rPr lang="en-US" sz="3999">
                <a:solidFill>
                  <a:srgbClr val="FFFFFF"/>
                </a:solidFill>
                <a:latin typeface="Codec Pro"/>
              </a:rPr>
              <a:t> </a:t>
            </a:r>
            <a:r>
              <a:rPr lang="en-US" sz="3999">
                <a:solidFill>
                  <a:srgbClr val="FFFFFF"/>
                </a:solidFill>
                <a:latin typeface="Codec Pro Bold"/>
              </a:rPr>
              <a:t>Empty Class </a:t>
            </a:r>
          </a:p>
          <a:p>
            <a:pPr algn="l">
              <a:lnSpc>
                <a:spcPts val="5599"/>
              </a:lnSpc>
            </a:pPr>
            <a:r>
              <a:rPr lang="en-US" sz="3999">
                <a:solidFill>
                  <a:srgbClr val="FFFFFF"/>
                </a:solidFill>
                <a:latin typeface="Codec Pro"/>
              </a:rPr>
              <a:t>(SSD MobileNet V2 FPN-640)</a:t>
            </a:r>
          </a:p>
        </p:txBody>
      </p:sp>
      <p:pic>
        <p:nvPicPr>
          <p:cNvPr id="10" name="Audio 9">
            <a:hlinkClick r:id="" action="ppaction://media"/>
            <a:extLst>
              <a:ext uri="{FF2B5EF4-FFF2-40B4-BE49-F238E27FC236}">
                <a16:creationId xmlns:a16="http://schemas.microsoft.com/office/drawing/2014/main" id="{42D80DA3-F88B-5960-6E47-94934A7E180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8233"/>
    </mc:Choice>
    <mc:Fallback xmlns="">
      <p:transition spd="slow" advTm="18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2857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alphaModFix amt="30000"/>
            </a:blip>
            <a:stretch>
              <a:fillRect l="-6250" r="-6250"/>
            </a:stretch>
          </a:blipFill>
        </p:spPr>
        <p:txBody>
          <a:bodyPr/>
          <a:lstStyle/>
          <a:p>
            <a:endParaRPr lang="en-MY"/>
          </a:p>
        </p:txBody>
      </p:sp>
      <p:sp>
        <p:nvSpPr>
          <p:cNvPr id="3" name="Freeform 3"/>
          <p:cNvSpPr/>
          <p:nvPr/>
        </p:nvSpPr>
        <p:spPr>
          <a:xfrm>
            <a:off x="8467164" y="2891815"/>
            <a:ext cx="8792136" cy="5584370"/>
          </a:xfrm>
          <a:custGeom>
            <a:avLst/>
            <a:gdLst/>
            <a:ahLst/>
            <a:cxnLst/>
            <a:rect l="l" t="t" r="r" b="b"/>
            <a:pathLst>
              <a:path w="8792136" h="5584370">
                <a:moveTo>
                  <a:pt x="0" y="0"/>
                </a:moveTo>
                <a:lnTo>
                  <a:pt x="8792136" y="0"/>
                </a:lnTo>
                <a:lnTo>
                  <a:pt x="8792136" y="5584370"/>
                </a:lnTo>
                <a:lnTo>
                  <a:pt x="0" y="5584370"/>
                </a:lnTo>
                <a:lnTo>
                  <a:pt x="0" y="0"/>
                </a:lnTo>
                <a:close/>
              </a:path>
            </a:pathLst>
          </a:custGeom>
          <a:blipFill>
            <a:blip r:embed="rId6"/>
            <a:stretch>
              <a:fillRect/>
            </a:stretch>
          </a:blipFill>
        </p:spPr>
        <p:txBody>
          <a:bodyPr/>
          <a:lstStyle/>
          <a:p>
            <a:endParaRPr lang="en-MY"/>
          </a:p>
        </p:txBody>
      </p:sp>
      <p:sp>
        <p:nvSpPr>
          <p:cNvPr id="4" name="TextBox 4"/>
          <p:cNvSpPr txBox="1"/>
          <p:nvPr/>
        </p:nvSpPr>
        <p:spPr>
          <a:xfrm>
            <a:off x="0" y="260954"/>
            <a:ext cx="18878582" cy="992505"/>
          </a:xfrm>
          <a:prstGeom prst="rect">
            <a:avLst/>
          </a:prstGeom>
        </p:spPr>
        <p:txBody>
          <a:bodyPr lIns="0" tIns="0" rIns="0" bIns="0" rtlCol="0" anchor="t">
            <a:spAutoFit/>
          </a:bodyPr>
          <a:lstStyle/>
          <a:p>
            <a:pPr algn="ctr">
              <a:lnSpc>
                <a:spcPts val="6510"/>
              </a:lnSpc>
            </a:pPr>
            <a:r>
              <a:rPr lang="en-US" sz="7000">
                <a:solidFill>
                  <a:srgbClr val="FFFFFF"/>
                </a:solidFill>
                <a:latin typeface="Codec Pro Bold"/>
              </a:rPr>
              <a:t>Critical Analysis of the Implementation</a:t>
            </a:r>
          </a:p>
        </p:txBody>
      </p:sp>
      <p:sp>
        <p:nvSpPr>
          <p:cNvPr id="5" name="TextBox 5"/>
          <p:cNvSpPr txBox="1"/>
          <p:nvPr/>
        </p:nvSpPr>
        <p:spPr>
          <a:xfrm>
            <a:off x="1239494" y="2987675"/>
            <a:ext cx="8199797" cy="2155825"/>
          </a:xfrm>
          <a:prstGeom prst="rect">
            <a:avLst/>
          </a:prstGeom>
        </p:spPr>
        <p:txBody>
          <a:bodyPr lIns="0" tIns="0" rIns="0" bIns="0" rtlCol="0" anchor="t">
            <a:spAutoFit/>
          </a:bodyPr>
          <a:lstStyle/>
          <a:p>
            <a:pPr algn="l">
              <a:lnSpc>
                <a:spcPts val="5599"/>
              </a:lnSpc>
            </a:pPr>
            <a:r>
              <a:rPr lang="en-US" sz="3999">
                <a:solidFill>
                  <a:srgbClr val="FFFFFF"/>
                </a:solidFill>
                <a:latin typeface="Codec Pro Bold"/>
              </a:rPr>
              <a:t>mAP Graph </a:t>
            </a:r>
            <a:r>
              <a:rPr lang="en-US" sz="3999">
                <a:solidFill>
                  <a:srgbClr val="FFFFFF"/>
                </a:solidFill>
                <a:latin typeface="Codec Pro"/>
              </a:rPr>
              <a:t>for</a:t>
            </a:r>
          </a:p>
          <a:p>
            <a:pPr algn="l">
              <a:lnSpc>
                <a:spcPts val="5599"/>
              </a:lnSpc>
            </a:pPr>
            <a:r>
              <a:rPr lang="en-US" sz="3999">
                <a:solidFill>
                  <a:srgbClr val="FFFFFF"/>
                </a:solidFill>
                <a:latin typeface="Codec Pro"/>
              </a:rPr>
              <a:t> </a:t>
            </a:r>
            <a:r>
              <a:rPr lang="en-US" sz="3999">
                <a:solidFill>
                  <a:srgbClr val="FFFFFF"/>
                </a:solidFill>
                <a:latin typeface="Codec Pro Bold"/>
              </a:rPr>
              <a:t>Misalignment Class</a:t>
            </a:r>
          </a:p>
          <a:p>
            <a:pPr algn="l">
              <a:lnSpc>
                <a:spcPts val="5599"/>
              </a:lnSpc>
            </a:pPr>
            <a:r>
              <a:rPr lang="en-US" sz="3999">
                <a:solidFill>
                  <a:srgbClr val="FFFFFF"/>
                </a:solidFill>
                <a:latin typeface="Codec Pro"/>
              </a:rPr>
              <a:t>(SSD MobileNet V2 FPN-640)</a:t>
            </a:r>
          </a:p>
        </p:txBody>
      </p:sp>
      <p:pic>
        <p:nvPicPr>
          <p:cNvPr id="15" name="Audio 14">
            <a:hlinkClick r:id="" action="ppaction://media"/>
            <a:extLst>
              <a:ext uri="{FF2B5EF4-FFF2-40B4-BE49-F238E27FC236}">
                <a16:creationId xmlns:a16="http://schemas.microsoft.com/office/drawing/2014/main" id="{8A96AE09-4CF8-5DFB-C34C-77D40088FF1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9295"/>
    </mc:Choice>
    <mc:Fallback xmlns="">
      <p:transition spd="slow" advTm="19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alphaModFix amt="30000"/>
            </a:blip>
            <a:stretch>
              <a:fillRect l="-6250" r="-6250"/>
            </a:stretch>
          </a:blipFill>
        </p:spPr>
        <p:txBody>
          <a:bodyPr/>
          <a:lstStyle/>
          <a:p>
            <a:endParaRPr lang="en-MY"/>
          </a:p>
        </p:txBody>
      </p:sp>
      <p:sp>
        <p:nvSpPr>
          <p:cNvPr id="3" name="Freeform 3"/>
          <p:cNvSpPr/>
          <p:nvPr/>
        </p:nvSpPr>
        <p:spPr>
          <a:xfrm>
            <a:off x="3815586" y="5810818"/>
            <a:ext cx="11247409" cy="3447482"/>
          </a:xfrm>
          <a:custGeom>
            <a:avLst/>
            <a:gdLst/>
            <a:ahLst/>
            <a:cxnLst/>
            <a:rect l="l" t="t" r="r" b="b"/>
            <a:pathLst>
              <a:path w="11247409" h="3447482">
                <a:moveTo>
                  <a:pt x="0" y="0"/>
                </a:moveTo>
                <a:lnTo>
                  <a:pt x="11247409" y="0"/>
                </a:lnTo>
                <a:lnTo>
                  <a:pt x="11247409" y="3447482"/>
                </a:lnTo>
                <a:lnTo>
                  <a:pt x="0" y="3447482"/>
                </a:lnTo>
                <a:lnTo>
                  <a:pt x="0" y="0"/>
                </a:lnTo>
                <a:close/>
              </a:path>
            </a:pathLst>
          </a:custGeom>
          <a:blipFill>
            <a:blip r:embed="rId6"/>
            <a:stretch>
              <a:fillRect/>
            </a:stretch>
          </a:blipFill>
        </p:spPr>
        <p:txBody>
          <a:bodyPr/>
          <a:lstStyle/>
          <a:p>
            <a:endParaRPr lang="en-MY"/>
          </a:p>
        </p:txBody>
      </p:sp>
      <p:sp>
        <p:nvSpPr>
          <p:cNvPr id="4" name="TextBox 4"/>
          <p:cNvSpPr txBox="1"/>
          <p:nvPr/>
        </p:nvSpPr>
        <p:spPr>
          <a:xfrm>
            <a:off x="0" y="260954"/>
            <a:ext cx="18878582" cy="992505"/>
          </a:xfrm>
          <a:prstGeom prst="rect">
            <a:avLst/>
          </a:prstGeom>
        </p:spPr>
        <p:txBody>
          <a:bodyPr lIns="0" tIns="0" rIns="0" bIns="0" rtlCol="0" anchor="t">
            <a:spAutoFit/>
          </a:bodyPr>
          <a:lstStyle/>
          <a:p>
            <a:pPr algn="ctr">
              <a:lnSpc>
                <a:spcPts val="6510"/>
              </a:lnSpc>
            </a:pPr>
            <a:r>
              <a:rPr lang="en-US" sz="7000">
                <a:solidFill>
                  <a:srgbClr val="FFFFFF"/>
                </a:solidFill>
                <a:latin typeface="Codec Pro Bold"/>
              </a:rPr>
              <a:t>Analysis Summary</a:t>
            </a:r>
          </a:p>
        </p:txBody>
      </p:sp>
      <p:sp>
        <p:nvSpPr>
          <p:cNvPr id="5" name="TextBox 5"/>
          <p:cNvSpPr txBox="1"/>
          <p:nvPr/>
        </p:nvSpPr>
        <p:spPr>
          <a:xfrm>
            <a:off x="1028700" y="1680728"/>
            <a:ext cx="14398271" cy="2155825"/>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FFFFFF"/>
                </a:solidFill>
                <a:latin typeface="Codec Pro"/>
              </a:rPr>
              <a:t>Performance for ssd-mobilenet-v2-fpnlite-640  models is better than the ssd-mobilenet-v2-fpnlite-320 and ssd-mobilenet-v2 </a:t>
            </a:r>
          </a:p>
        </p:txBody>
      </p:sp>
      <p:sp>
        <p:nvSpPr>
          <p:cNvPr id="6" name="TextBox 6"/>
          <p:cNvSpPr txBox="1"/>
          <p:nvPr/>
        </p:nvSpPr>
        <p:spPr>
          <a:xfrm>
            <a:off x="1028700" y="4007067"/>
            <a:ext cx="14398271" cy="1450975"/>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FFFFFF"/>
                </a:solidFill>
                <a:latin typeface="Codec Pro"/>
              </a:rPr>
              <a:t>The FPN-640 Multi-Class Model offers a balanced solution with good overall accuracy.</a:t>
            </a:r>
          </a:p>
        </p:txBody>
      </p:sp>
      <p:pic>
        <p:nvPicPr>
          <p:cNvPr id="24" name="Audio 23">
            <a:hlinkClick r:id="" action="ppaction://media"/>
            <a:extLst>
              <a:ext uri="{FF2B5EF4-FFF2-40B4-BE49-F238E27FC236}">
                <a16:creationId xmlns:a16="http://schemas.microsoft.com/office/drawing/2014/main" id="{C3AF11B1-738F-1E0B-E7DE-4C57CB8569B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1305"/>
    </mc:Choice>
    <mc:Fallback xmlns="">
      <p:transition spd="slow" advTm="21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2857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alphaModFix amt="30000"/>
            </a:blip>
            <a:stretch>
              <a:fillRect l="-6250" r="-6250"/>
            </a:stretch>
          </a:blipFill>
        </p:spPr>
        <p:txBody>
          <a:bodyPr/>
          <a:lstStyle/>
          <a:p>
            <a:endParaRPr lang="en-MY"/>
          </a:p>
        </p:txBody>
      </p:sp>
      <p:sp>
        <p:nvSpPr>
          <p:cNvPr id="3" name="TextBox 3"/>
          <p:cNvSpPr txBox="1"/>
          <p:nvPr/>
        </p:nvSpPr>
        <p:spPr>
          <a:xfrm>
            <a:off x="0" y="303160"/>
            <a:ext cx="18288000" cy="992505"/>
          </a:xfrm>
          <a:prstGeom prst="rect">
            <a:avLst/>
          </a:prstGeom>
        </p:spPr>
        <p:txBody>
          <a:bodyPr lIns="0" tIns="0" rIns="0" bIns="0" rtlCol="0" anchor="t">
            <a:spAutoFit/>
          </a:bodyPr>
          <a:lstStyle/>
          <a:p>
            <a:pPr algn="ctr">
              <a:lnSpc>
                <a:spcPts val="6510"/>
              </a:lnSpc>
            </a:pPr>
            <a:r>
              <a:rPr lang="en-US" sz="7000">
                <a:solidFill>
                  <a:srgbClr val="FFFFFF"/>
                </a:solidFill>
                <a:latin typeface="Codec Pro Bold"/>
              </a:rPr>
              <a:t>Practical Application Description</a:t>
            </a:r>
          </a:p>
        </p:txBody>
      </p:sp>
      <p:sp>
        <p:nvSpPr>
          <p:cNvPr id="4" name="TextBox 4"/>
          <p:cNvSpPr txBox="1"/>
          <p:nvPr/>
        </p:nvSpPr>
        <p:spPr>
          <a:xfrm>
            <a:off x="1694654" y="2530475"/>
            <a:ext cx="14841541" cy="5102225"/>
          </a:xfrm>
          <a:prstGeom prst="rect">
            <a:avLst/>
          </a:prstGeom>
        </p:spPr>
        <p:txBody>
          <a:bodyPr lIns="0" tIns="0" rIns="0" bIns="0" rtlCol="0" anchor="t">
            <a:spAutoFit/>
          </a:bodyPr>
          <a:lstStyle/>
          <a:p>
            <a:pPr marL="755649" lvl="1" indent="-377824" algn="just">
              <a:lnSpc>
                <a:spcPts val="4899"/>
              </a:lnSpc>
              <a:buFont typeface="Arial"/>
              <a:buChar char="•"/>
            </a:pPr>
            <a:r>
              <a:rPr lang="en-US" sz="3499">
                <a:solidFill>
                  <a:srgbClr val="FFFFFF"/>
                </a:solidFill>
                <a:latin typeface="Codec Pro Bold"/>
              </a:rPr>
              <a:t>AI-driven prototype for real-time use in retail environments.</a:t>
            </a:r>
          </a:p>
          <a:p>
            <a:pPr marL="755649" lvl="1" indent="-377824" algn="just">
              <a:lnSpc>
                <a:spcPts val="5249"/>
              </a:lnSpc>
              <a:buFont typeface="Arial"/>
              <a:buChar char="•"/>
            </a:pPr>
            <a:r>
              <a:rPr lang="en-US" sz="3499">
                <a:solidFill>
                  <a:srgbClr val="FFFFFF"/>
                </a:solidFill>
                <a:latin typeface="Codec Pro Bold"/>
              </a:rPr>
              <a:t>Focuses on out-of-stock detection and misalignment compliance.</a:t>
            </a:r>
          </a:p>
          <a:p>
            <a:pPr marL="755649" lvl="1" indent="-377824" algn="just">
              <a:lnSpc>
                <a:spcPts val="4899"/>
              </a:lnSpc>
              <a:buFont typeface="Arial"/>
              <a:buChar char="•"/>
            </a:pPr>
            <a:r>
              <a:rPr lang="en-US" sz="3499">
                <a:solidFill>
                  <a:srgbClr val="FFFFFF"/>
                </a:solidFill>
                <a:latin typeface="Codec Pro Bold"/>
              </a:rPr>
              <a:t>Uses strategically placed cameras and SSD MobileNet V2 FPNLite-640 model.</a:t>
            </a:r>
          </a:p>
          <a:p>
            <a:pPr marL="755649" lvl="1" indent="-377824" algn="just">
              <a:lnSpc>
                <a:spcPts val="4899"/>
              </a:lnSpc>
              <a:buFont typeface="Arial"/>
              <a:buChar char="•"/>
            </a:pPr>
            <a:r>
              <a:rPr lang="en-US" sz="3499">
                <a:solidFill>
                  <a:srgbClr val="FFFFFF"/>
                </a:solidFill>
                <a:latin typeface="Codec Pro Bold"/>
              </a:rPr>
              <a:t>Triggers alerts for restocking and product rearrangement.</a:t>
            </a:r>
          </a:p>
          <a:p>
            <a:pPr marL="755649" lvl="1" indent="-377824" algn="just">
              <a:lnSpc>
                <a:spcPts val="5249"/>
              </a:lnSpc>
              <a:buFont typeface="Arial"/>
              <a:buChar char="•"/>
            </a:pPr>
            <a:r>
              <a:rPr lang="en-US" sz="3499">
                <a:solidFill>
                  <a:srgbClr val="FFFFFF"/>
                </a:solidFill>
                <a:latin typeface="Codec Pro Bold"/>
              </a:rPr>
              <a:t>Enhances product visibility, maintains stock levels, and ensures attractive displays.</a:t>
            </a:r>
          </a:p>
          <a:p>
            <a:pPr algn="just">
              <a:lnSpc>
                <a:spcPts val="4899"/>
              </a:lnSpc>
            </a:pPr>
            <a:endParaRPr lang="en-US" sz="3499">
              <a:solidFill>
                <a:srgbClr val="FFFFFF"/>
              </a:solidFill>
              <a:latin typeface="Codec Pro Bold"/>
            </a:endParaRPr>
          </a:p>
        </p:txBody>
      </p:sp>
      <p:pic>
        <p:nvPicPr>
          <p:cNvPr id="12" name="Audio 11">
            <a:hlinkClick r:id="" action="ppaction://media"/>
            <a:extLst>
              <a:ext uri="{FF2B5EF4-FFF2-40B4-BE49-F238E27FC236}">
                <a16:creationId xmlns:a16="http://schemas.microsoft.com/office/drawing/2014/main" id="{39F8CCE9-A0C5-595A-4F8F-E154F8FCCCE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9903"/>
    </mc:Choice>
    <mc:Fallback xmlns="">
      <p:transition spd="slow" advTm="39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2857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alphaModFix amt="30000"/>
            </a:blip>
            <a:stretch>
              <a:fillRect l="-6250" r="-6250"/>
            </a:stretch>
          </a:blipFill>
        </p:spPr>
        <p:txBody>
          <a:bodyPr/>
          <a:lstStyle/>
          <a:p>
            <a:endParaRPr lang="en-MY"/>
          </a:p>
        </p:txBody>
      </p:sp>
      <p:sp>
        <p:nvSpPr>
          <p:cNvPr id="3" name="Freeform 3"/>
          <p:cNvSpPr/>
          <p:nvPr/>
        </p:nvSpPr>
        <p:spPr>
          <a:xfrm>
            <a:off x="4620830" y="4147281"/>
            <a:ext cx="9636922" cy="5518996"/>
          </a:xfrm>
          <a:custGeom>
            <a:avLst/>
            <a:gdLst/>
            <a:ahLst/>
            <a:cxnLst/>
            <a:rect l="l" t="t" r="r" b="b"/>
            <a:pathLst>
              <a:path w="9636922" h="5518996">
                <a:moveTo>
                  <a:pt x="0" y="0"/>
                </a:moveTo>
                <a:lnTo>
                  <a:pt x="9636922" y="0"/>
                </a:lnTo>
                <a:lnTo>
                  <a:pt x="9636922" y="5518996"/>
                </a:lnTo>
                <a:lnTo>
                  <a:pt x="0" y="5518996"/>
                </a:lnTo>
                <a:lnTo>
                  <a:pt x="0" y="0"/>
                </a:lnTo>
                <a:close/>
              </a:path>
            </a:pathLst>
          </a:custGeom>
          <a:blipFill>
            <a:blip r:embed="rId6"/>
            <a:stretch>
              <a:fillRect/>
            </a:stretch>
          </a:blipFill>
        </p:spPr>
        <p:txBody>
          <a:bodyPr/>
          <a:lstStyle/>
          <a:p>
            <a:endParaRPr lang="en-MY"/>
          </a:p>
        </p:txBody>
      </p:sp>
      <p:sp>
        <p:nvSpPr>
          <p:cNvPr id="4" name="TextBox 4"/>
          <p:cNvSpPr txBox="1"/>
          <p:nvPr/>
        </p:nvSpPr>
        <p:spPr>
          <a:xfrm>
            <a:off x="0" y="260954"/>
            <a:ext cx="18259425" cy="992505"/>
          </a:xfrm>
          <a:prstGeom prst="rect">
            <a:avLst/>
          </a:prstGeom>
        </p:spPr>
        <p:txBody>
          <a:bodyPr lIns="0" tIns="0" rIns="0" bIns="0" rtlCol="0" anchor="t">
            <a:spAutoFit/>
          </a:bodyPr>
          <a:lstStyle/>
          <a:p>
            <a:pPr algn="ctr">
              <a:lnSpc>
                <a:spcPts val="6510"/>
              </a:lnSpc>
            </a:pPr>
            <a:r>
              <a:rPr lang="en-US" sz="7000">
                <a:solidFill>
                  <a:srgbClr val="FFFFFF"/>
                </a:solidFill>
                <a:latin typeface="Codec Pro Bold"/>
              </a:rPr>
              <a:t>Practical Application Description</a:t>
            </a:r>
          </a:p>
        </p:txBody>
      </p:sp>
      <p:sp>
        <p:nvSpPr>
          <p:cNvPr id="5" name="TextBox 5"/>
          <p:cNvSpPr txBox="1"/>
          <p:nvPr/>
        </p:nvSpPr>
        <p:spPr>
          <a:xfrm>
            <a:off x="1000125" y="1651473"/>
            <a:ext cx="16230600" cy="2945130"/>
          </a:xfrm>
          <a:prstGeom prst="rect">
            <a:avLst/>
          </a:prstGeom>
        </p:spPr>
        <p:txBody>
          <a:bodyPr lIns="0" tIns="0" rIns="0" bIns="0" rtlCol="0" anchor="t">
            <a:spAutoFit/>
          </a:bodyPr>
          <a:lstStyle/>
          <a:p>
            <a:pPr marL="712470" lvl="1" indent="-356235" algn="just">
              <a:lnSpc>
                <a:spcPts val="4620"/>
              </a:lnSpc>
              <a:spcBef>
                <a:spcPct val="0"/>
              </a:spcBef>
              <a:buFont typeface="Arial"/>
              <a:buChar char="•"/>
            </a:pPr>
            <a:r>
              <a:rPr lang="en-US" sz="3300">
                <a:solidFill>
                  <a:srgbClr val="FFFFFF"/>
                </a:solidFill>
                <a:latin typeface="Codec Pro Bold"/>
              </a:rPr>
              <a:t>Integrates with existing inventory systems and requires robust hardware.</a:t>
            </a:r>
          </a:p>
          <a:p>
            <a:pPr marL="712470" lvl="1" indent="-356235" algn="just">
              <a:lnSpc>
                <a:spcPts val="4620"/>
              </a:lnSpc>
              <a:spcBef>
                <a:spcPct val="0"/>
              </a:spcBef>
              <a:buFont typeface="Arial"/>
              <a:buChar char="•"/>
            </a:pPr>
            <a:r>
              <a:rPr lang="en-US" sz="3300">
                <a:solidFill>
                  <a:srgbClr val="FFFFFF"/>
                </a:solidFill>
                <a:latin typeface="Codec Pro Bold"/>
              </a:rPr>
              <a:t>Scalable to different store sizes.</a:t>
            </a:r>
          </a:p>
          <a:p>
            <a:pPr marL="712470" lvl="1" indent="-356235" algn="just">
              <a:lnSpc>
                <a:spcPts val="4620"/>
              </a:lnSpc>
              <a:spcBef>
                <a:spcPct val="0"/>
              </a:spcBef>
              <a:buFont typeface="Arial"/>
              <a:buChar char="•"/>
            </a:pPr>
            <a:r>
              <a:rPr lang="en-US" sz="3300">
                <a:solidFill>
                  <a:srgbClr val="FFFFFF"/>
                </a:solidFill>
                <a:latin typeface="Codec Pro Bold"/>
              </a:rPr>
              <a:t>Benefits include increased sales, improved customer satisfaction, and operational efficiency.</a:t>
            </a:r>
          </a:p>
          <a:p>
            <a:pPr algn="just">
              <a:lnSpc>
                <a:spcPts val="4620"/>
              </a:lnSpc>
              <a:spcBef>
                <a:spcPct val="0"/>
              </a:spcBef>
            </a:pPr>
            <a:endParaRPr lang="en-US" sz="3300">
              <a:solidFill>
                <a:srgbClr val="FFFFFF"/>
              </a:solidFill>
              <a:latin typeface="Codec Pro Bold"/>
            </a:endParaRPr>
          </a:p>
        </p:txBody>
      </p:sp>
      <p:pic>
        <p:nvPicPr>
          <p:cNvPr id="10" name="Audio 9">
            <a:hlinkClick r:id="" action="ppaction://media"/>
            <a:extLst>
              <a:ext uri="{FF2B5EF4-FFF2-40B4-BE49-F238E27FC236}">
                <a16:creationId xmlns:a16="http://schemas.microsoft.com/office/drawing/2014/main" id="{EF5EC014-0375-0B07-9054-8FF1184E9FE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9315"/>
    </mc:Choice>
    <mc:Fallback xmlns="">
      <p:transition spd="slow" advTm="29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alphaModFix amt="30000"/>
            </a:blip>
            <a:stretch>
              <a:fillRect l="-6250" r="-6250"/>
            </a:stretch>
          </a:blipFill>
        </p:spPr>
        <p:txBody>
          <a:bodyPr/>
          <a:lstStyle/>
          <a:p>
            <a:endParaRPr lang="en-MY"/>
          </a:p>
        </p:txBody>
      </p:sp>
      <p:sp>
        <p:nvSpPr>
          <p:cNvPr id="3" name="TextBox 3"/>
          <p:cNvSpPr txBox="1"/>
          <p:nvPr/>
        </p:nvSpPr>
        <p:spPr>
          <a:xfrm>
            <a:off x="3816702" y="271269"/>
            <a:ext cx="10654596" cy="979371"/>
          </a:xfrm>
          <a:prstGeom prst="rect">
            <a:avLst/>
          </a:prstGeom>
        </p:spPr>
        <p:txBody>
          <a:bodyPr lIns="0" tIns="0" rIns="0" bIns="0" rtlCol="0" anchor="t">
            <a:spAutoFit/>
          </a:bodyPr>
          <a:lstStyle/>
          <a:p>
            <a:pPr algn="ctr">
              <a:lnSpc>
                <a:spcPts val="7440"/>
              </a:lnSpc>
            </a:pPr>
            <a:r>
              <a:rPr lang="en-US" sz="8000">
                <a:solidFill>
                  <a:srgbClr val="FFFFFF"/>
                </a:solidFill>
                <a:latin typeface="Codec Pro Bold"/>
              </a:rPr>
              <a:t>Conclusion</a:t>
            </a:r>
          </a:p>
        </p:txBody>
      </p:sp>
      <p:sp>
        <p:nvSpPr>
          <p:cNvPr id="4" name="TextBox 4"/>
          <p:cNvSpPr txBox="1"/>
          <p:nvPr/>
        </p:nvSpPr>
        <p:spPr>
          <a:xfrm>
            <a:off x="908304" y="1521909"/>
            <a:ext cx="14935200" cy="7741350"/>
          </a:xfrm>
          <a:prstGeom prst="rect">
            <a:avLst/>
          </a:prstGeom>
        </p:spPr>
        <p:txBody>
          <a:bodyPr wrap="square" lIns="0" tIns="0" rIns="0" bIns="0" rtlCol="0" anchor="t">
            <a:spAutoFit/>
          </a:bodyPr>
          <a:lstStyle/>
          <a:p>
            <a:pPr marL="820421" lvl="1" indent="-410210" algn="l">
              <a:lnSpc>
                <a:spcPct val="150000"/>
              </a:lnSpc>
              <a:buFont typeface="Arial"/>
              <a:buChar char="•"/>
            </a:pPr>
            <a:r>
              <a:rPr lang="en-US" sz="3800" dirty="0">
                <a:solidFill>
                  <a:srgbClr val="FFFFFF"/>
                </a:solidFill>
                <a:latin typeface="Codec Pro"/>
              </a:rPr>
              <a:t>Evaluated three AI models: SSD </a:t>
            </a:r>
            <a:r>
              <a:rPr lang="en-US" sz="3800" dirty="0" err="1">
                <a:solidFill>
                  <a:srgbClr val="FFFFFF"/>
                </a:solidFill>
                <a:latin typeface="Codec Pro"/>
              </a:rPr>
              <a:t>MobileNet</a:t>
            </a:r>
            <a:r>
              <a:rPr lang="en-US" sz="3800" dirty="0">
                <a:solidFill>
                  <a:srgbClr val="FFFFFF"/>
                </a:solidFill>
                <a:latin typeface="Codec Pro"/>
              </a:rPr>
              <a:t> V2, FPNLite-320, FPNLite-640.</a:t>
            </a:r>
          </a:p>
          <a:p>
            <a:pPr marL="820421" lvl="1" indent="-410210" algn="l">
              <a:lnSpc>
                <a:spcPct val="150000"/>
              </a:lnSpc>
              <a:buFont typeface="Arial"/>
              <a:buChar char="•"/>
            </a:pPr>
            <a:r>
              <a:rPr lang="en-US" sz="3800" dirty="0">
                <a:solidFill>
                  <a:srgbClr val="FFFFFF"/>
                </a:solidFill>
                <a:latin typeface="Codec Pro"/>
              </a:rPr>
              <a:t>SSD </a:t>
            </a:r>
            <a:r>
              <a:rPr lang="en-US" sz="3800" dirty="0" err="1">
                <a:solidFill>
                  <a:srgbClr val="FFFFFF"/>
                </a:solidFill>
                <a:latin typeface="Codec Pro"/>
              </a:rPr>
              <a:t>MobileNet</a:t>
            </a:r>
            <a:r>
              <a:rPr lang="en-US" sz="3800" dirty="0">
                <a:solidFill>
                  <a:srgbClr val="FFFFFF"/>
                </a:solidFill>
                <a:latin typeface="Codec Pro"/>
              </a:rPr>
              <a:t> V2 FPNLite-640 excelled.</a:t>
            </a:r>
          </a:p>
          <a:p>
            <a:pPr marL="820421" lvl="1" indent="-410210" algn="l">
              <a:lnSpc>
                <a:spcPct val="150000"/>
              </a:lnSpc>
              <a:buFont typeface="Arial"/>
              <a:buChar char="•"/>
            </a:pPr>
            <a:r>
              <a:rPr lang="en-US" sz="3800">
                <a:solidFill>
                  <a:srgbClr val="FFFFFF"/>
                </a:solidFill>
                <a:latin typeface="Codec Pro"/>
              </a:rPr>
              <a:t>Multi-class </a:t>
            </a:r>
            <a:r>
              <a:rPr lang="en-US" sz="3800" dirty="0">
                <a:solidFill>
                  <a:srgbClr val="FFFFFF"/>
                </a:solidFill>
                <a:latin typeface="Codec Pro"/>
              </a:rPr>
              <a:t>models outperformed single-class in specificity and accuracy.</a:t>
            </a:r>
          </a:p>
          <a:p>
            <a:pPr marL="410211" lvl="1" algn="l">
              <a:lnSpc>
                <a:spcPts val="5320"/>
              </a:lnSpc>
            </a:pPr>
            <a:endParaRPr lang="en-US" sz="3800" dirty="0">
              <a:solidFill>
                <a:srgbClr val="FFFFFF"/>
              </a:solidFill>
              <a:latin typeface="Codec Pro"/>
            </a:endParaRPr>
          </a:p>
          <a:p>
            <a:pPr marL="820421" lvl="1" indent="-410210" algn="l">
              <a:lnSpc>
                <a:spcPts val="5320"/>
              </a:lnSpc>
              <a:buFont typeface="Arial"/>
              <a:buChar char="•"/>
            </a:pPr>
            <a:endParaRPr lang="en-US" sz="3800" dirty="0">
              <a:solidFill>
                <a:srgbClr val="FFFFFF"/>
              </a:solidFill>
              <a:latin typeface="Codec Pro"/>
            </a:endParaRPr>
          </a:p>
          <a:p>
            <a:pPr marL="820421" lvl="1" indent="-410210" algn="l">
              <a:lnSpc>
                <a:spcPts val="5320"/>
              </a:lnSpc>
              <a:buFont typeface="Arial"/>
              <a:buChar char="•"/>
            </a:pPr>
            <a:endParaRPr lang="en-US" sz="3800" dirty="0">
              <a:solidFill>
                <a:srgbClr val="FFFFFF"/>
              </a:solidFill>
              <a:latin typeface="Codec Pro"/>
            </a:endParaRPr>
          </a:p>
          <a:p>
            <a:pPr algn="l">
              <a:lnSpc>
                <a:spcPts val="5320"/>
              </a:lnSpc>
            </a:pPr>
            <a:endParaRPr lang="en-US" sz="3800" dirty="0">
              <a:solidFill>
                <a:srgbClr val="FFFFFF"/>
              </a:solidFill>
              <a:latin typeface="Codec Pro"/>
            </a:endParaRPr>
          </a:p>
          <a:p>
            <a:pPr algn="l">
              <a:lnSpc>
                <a:spcPts val="5320"/>
              </a:lnSpc>
            </a:pPr>
            <a:endParaRPr lang="en-US" sz="3800" dirty="0">
              <a:solidFill>
                <a:srgbClr val="FFFFFF"/>
              </a:solidFill>
              <a:latin typeface="Codec Pro"/>
            </a:endParaRPr>
          </a:p>
        </p:txBody>
      </p:sp>
      <p:pic>
        <p:nvPicPr>
          <p:cNvPr id="9" name="Conclusion">
            <a:hlinkClick r:id="" action="ppaction://media"/>
            <a:extLst>
              <a:ext uri="{FF2B5EF4-FFF2-40B4-BE49-F238E27FC236}">
                <a16:creationId xmlns:a16="http://schemas.microsoft.com/office/drawing/2014/main" id="{FEFC1F35-3B68-373E-D9F5-2F49272054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843504" y="8667719"/>
            <a:ext cx="609600" cy="609600"/>
          </a:xfrm>
          <a:prstGeom prst="rect">
            <a:avLst/>
          </a:prstGeom>
        </p:spPr>
      </p:pic>
      <p:graphicFrame>
        <p:nvGraphicFramePr>
          <p:cNvPr id="11" name="Table 10">
            <a:extLst>
              <a:ext uri="{FF2B5EF4-FFF2-40B4-BE49-F238E27FC236}">
                <a16:creationId xmlns:a16="http://schemas.microsoft.com/office/drawing/2014/main" id="{A126DD27-A73F-BB1B-8169-11294A28A847}"/>
              </a:ext>
            </a:extLst>
          </p:cNvPr>
          <p:cNvGraphicFramePr>
            <a:graphicFrameLocks noGrp="1"/>
          </p:cNvGraphicFramePr>
          <p:nvPr>
            <p:extLst>
              <p:ext uri="{D42A27DB-BD31-4B8C-83A1-F6EECF244321}">
                <p14:modId xmlns:p14="http://schemas.microsoft.com/office/powerpoint/2010/main" val="2206419251"/>
              </p:ext>
            </p:extLst>
          </p:nvPr>
        </p:nvGraphicFramePr>
        <p:xfrm>
          <a:off x="5791200" y="5069043"/>
          <a:ext cx="8077201" cy="4233701"/>
        </p:xfrm>
        <a:graphic>
          <a:graphicData uri="http://schemas.openxmlformats.org/drawingml/2006/table">
            <a:tbl>
              <a:tblPr firstRow="1" firstCol="1" bandRow="1">
                <a:tableStyleId>{5C22544A-7EE6-4342-B048-85BDC9FD1C3A}</a:tableStyleId>
              </a:tblPr>
              <a:tblGrid>
                <a:gridCol w="1873738">
                  <a:extLst>
                    <a:ext uri="{9D8B030D-6E8A-4147-A177-3AD203B41FA5}">
                      <a16:colId xmlns:a16="http://schemas.microsoft.com/office/drawing/2014/main" val="267852699"/>
                    </a:ext>
                  </a:extLst>
                </a:gridCol>
                <a:gridCol w="3374283">
                  <a:extLst>
                    <a:ext uri="{9D8B030D-6E8A-4147-A177-3AD203B41FA5}">
                      <a16:colId xmlns:a16="http://schemas.microsoft.com/office/drawing/2014/main" val="1008970442"/>
                    </a:ext>
                  </a:extLst>
                </a:gridCol>
                <a:gridCol w="2829180">
                  <a:extLst>
                    <a:ext uri="{9D8B030D-6E8A-4147-A177-3AD203B41FA5}">
                      <a16:colId xmlns:a16="http://schemas.microsoft.com/office/drawing/2014/main" val="3542990648"/>
                    </a:ext>
                  </a:extLst>
                </a:gridCol>
              </a:tblGrid>
              <a:tr h="746090">
                <a:tc>
                  <a:txBody>
                    <a:bodyPr/>
                    <a:lstStyle/>
                    <a:p>
                      <a:pPr algn="ctr">
                        <a:lnSpc>
                          <a:spcPct val="116000"/>
                        </a:lnSpc>
                        <a:spcAft>
                          <a:spcPts val="800"/>
                        </a:spcAft>
                      </a:pPr>
                      <a:r>
                        <a:rPr lang="en-MY" sz="2800">
                          <a:effectLst/>
                        </a:rPr>
                        <a:t>Dataset</a:t>
                      </a:r>
                      <a:endParaRPr lang="en-MY" sz="24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6000"/>
                        </a:lnSpc>
                        <a:spcAft>
                          <a:spcPts val="800"/>
                        </a:spcAft>
                      </a:pPr>
                      <a:r>
                        <a:rPr lang="en-MY" sz="2800">
                          <a:effectLst/>
                        </a:rPr>
                        <a:t>Models</a:t>
                      </a:r>
                      <a:endParaRPr lang="en-MY" sz="24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6000"/>
                        </a:lnSpc>
                        <a:spcAft>
                          <a:spcPts val="800"/>
                        </a:spcAft>
                      </a:pPr>
                      <a:r>
                        <a:rPr lang="en-MY" sz="2800">
                          <a:effectLst/>
                        </a:rPr>
                        <a:t>mAP</a:t>
                      </a:r>
                      <a:endParaRPr lang="en-MY" sz="24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nchor="ctr"/>
                </a:tc>
                <a:extLst>
                  <a:ext uri="{0D108BD9-81ED-4DB2-BD59-A6C34878D82A}">
                    <a16:rowId xmlns:a16="http://schemas.microsoft.com/office/drawing/2014/main" val="2830671528"/>
                  </a:ext>
                </a:extLst>
              </a:tr>
              <a:tr h="425744">
                <a:tc>
                  <a:txBody>
                    <a:bodyPr/>
                    <a:lstStyle/>
                    <a:p>
                      <a:pPr algn="ctr">
                        <a:lnSpc>
                          <a:spcPct val="116000"/>
                        </a:lnSpc>
                        <a:spcAft>
                          <a:spcPts val="800"/>
                        </a:spcAft>
                      </a:pPr>
                      <a:r>
                        <a:rPr lang="en-MY" sz="2800">
                          <a:effectLst/>
                        </a:rPr>
                        <a:t>Empty Shelves</a:t>
                      </a:r>
                      <a:endParaRPr lang="en-MY" sz="24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6000"/>
                        </a:lnSpc>
                        <a:spcAft>
                          <a:spcPts val="800"/>
                        </a:spcAft>
                      </a:pPr>
                      <a:r>
                        <a:rPr lang="en-MY" sz="2800">
                          <a:effectLst/>
                        </a:rPr>
                        <a:t>ssd-mobilenet-v2-fpnlite-640</a:t>
                      </a:r>
                      <a:endParaRPr lang="en-MY" sz="24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6000"/>
                        </a:lnSpc>
                        <a:spcAft>
                          <a:spcPts val="800"/>
                        </a:spcAft>
                      </a:pPr>
                      <a:r>
                        <a:rPr lang="en-MY" sz="2800">
                          <a:effectLst/>
                        </a:rPr>
                        <a:t>35.93%</a:t>
                      </a:r>
                      <a:endParaRPr lang="en-MY" sz="24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nchor="ctr"/>
                </a:tc>
                <a:extLst>
                  <a:ext uri="{0D108BD9-81ED-4DB2-BD59-A6C34878D82A}">
                    <a16:rowId xmlns:a16="http://schemas.microsoft.com/office/drawing/2014/main" val="365942025"/>
                  </a:ext>
                </a:extLst>
              </a:tr>
              <a:tr h="875243">
                <a:tc>
                  <a:txBody>
                    <a:bodyPr/>
                    <a:lstStyle/>
                    <a:p>
                      <a:pPr algn="ctr">
                        <a:lnSpc>
                          <a:spcPct val="116000"/>
                        </a:lnSpc>
                        <a:spcAft>
                          <a:spcPts val="800"/>
                        </a:spcAft>
                      </a:pPr>
                      <a:r>
                        <a:rPr lang="en-MY" sz="2800">
                          <a:effectLst/>
                        </a:rPr>
                        <a:t>Misaligned Shelves</a:t>
                      </a:r>
                      <a:endParaRPr lang="en-MY" sz="24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6000"/>
                        </a:lnSpc>
                        <a:spcAft>
                          <a:spcPts val="800"/>
                        </a:spcAft>
                      </a:pPr>
                      <a:r>
                        <a:rPr lang="en-MY" sz="2800">
                          <a:effectLst/>
                        </a:rPr>
                        <a:t>ssd-mobilenet-v2-fpnlite-640</a:t>
                      </a:r>
                      <a:endParaRPr lang="en-MY" sz="24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6000"/>
                        </a:lnSpc>
                        <a:spcAft>
                          <a:spcPts val="800"/>
                        </a:spcAft>
                      </a:pPr>
                      <a:r>
                        <a:rPr lang="en-MY" sz="2800">
                          <a:effectLst/>
                        </a:rPr>
                        <a:t>0.23%</a:t>
                      </a:r>
                      <a:endParaRPr lang="en-MY" sz="24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nchor="ctr"/>
                </a:tc>
                <a:extLst>
                  <a:ext uri="{0D108BD9-81ED-4DB2-BD59-A6C34878D82A}">
                    <a16:rowId xmlns:a16="http://schemas.microsoft.com/office/drawing/2014/main" val="1664169969"/>
                  </a:ext>
                </a:extLst>
              </a:tr>
              <a:tr h="1324742">
                <a:tc>
                  <a:txBody>
                    <a:bodyPr/>
                    <a:lstStyle/>
                    <a:p>
                      <a:pPr algn="ctr">
                        <a:lnSpc>
                          <a:spcPct val="116000"/>
                        </a:lnSpc>
                        <a:spcAft>
                          <a:spcPts val="800"/>
                        </a:spcAft>
                      </a:pPr>
                      <a:r>
                        <a:rPr lang="en-MY" sz="2800">
                          <a:effectLst/>
                        </a:rPr>
                        <a:t>Empty and Misaligned Shelves</a:t>
                      </a:r>
                      <a:endParaRPr lang="en-MY" sz="24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6000"/>
                        </a:lnSpc>
                        <a:spcAft>
                          <a:spcPts val="800"/>
                        </a:spcAft>
                      </a:pPr>
                      <a:r>
                        <a:rPr lang="en-MY" sz="2800">
                          <a:effectLst/>
                        </a:rPr>
                        <a:t>ssd-mobilenet-v2-fpnlite-640</a:t>
                      </a:r>
                      <a:endParaRPr lang="en-MY" sz="24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6000"/>
                        </a:lnSpc>
                        <a:spcAft>
                          <a:spcPts val="800"/>
                        </a:spcAft>
                      </a:pPr>
                      <a:r>
                        <a:rPr lang="en-MY" sz="2800">
                          <a:effectLst/>
                        </a:rPr>
                        <a:t>Empty: 27.99%</a:t>
                      </a:r>
                      <a:endParaRPr lang="en-MY" sz="2400">
                        <a:effectLst/>
                      </a:endParaRPr>
                    </a:p>
                    <a:p>
                      <a:pPr algn="ctr">
                        <a:lnSpc>
                          <a:spcPct val="116000"/>
                        </a:lnSpc>
                        <a:spcAft>
                          <a:spcPts val="800"/>
                        </a:spcAft>
                      </a:pPr>
                      <a:r>
                        <a:rPr lang="en-MY" sz="2800">
                          <a:effectLst/>
                        </a:rPr>
                        <a:t>Misalignment: 1.13%</a:t>
                      </a:r>
                      <a:endParaRPr lang="en-MY" sz="24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nchor="ctr"/>
                </a:tc>
                <a:extLst>
                  <a:ext uri="{0D108BD9-81ED-4DB2-BD59-A6C34878D82A}">
                    <a16:rowId xmlns:a16="http://schemas.microsoft.com/office/drawing/2014/main" val="168309452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98308"/>
    </mc:Choice>
    <mc:Fallback xmlns="">
      <p:transition spd="slow" advTm="98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168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4352091" y="1265185"/>
            <a:ext cx="8857462" cy="11413199"/>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en-MY" sz="3600">
              <a:latin typeface="Canva Sans"/>
            </a:endParaRPr>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alphaModFix amt="30000"/>
            </a:blip>
            <a:stretch>
              <a:fillRect l="-6250" r="-6250"/>
            </a:stretch>
          </a:blipFill>
        </p:spPr>
        <p:txBody>
          <a:bodyPr/>
          <a:lstStyle/>
          <a:p>
            <a:endParaRPr lang="en-MY" sz="3600">
              <a:latin typeface="Canva Sans"/>
            </a:endParaRPr>
          </a:p>
        </p:txBody>
      </p:sp>
      <p:sp>
        <p:nvSpPr>
          <p:cNvPr id="4" name="TextBox 4"/>
          <p:cNvSpPr txBox="1"/>
          <p:nvPr/>
        </p:nvSpPr>
        <p:spPr>
          <a:xfrm>
            <a:off x="1028700" y="305755"/>
            <a:ext cx="8529915" cy="1141096"/>
          </a:xfrm>
          <a:prstGeom prst="rect">
            <a:avLst/>
          </a:prstGeom>
        </p:spPr>
        <p:txBody>
          <a:bodyPr lIns="0" tIns="0" rIns="0" bIns="0" rtlCol="0" anchor="t">
            <a:spAutoFit/>
          </a:bodyPr>
          <a:lstStyle/>
          <a:p>
            <a:pPr algn="l">
              <a:lnSpc>
                <a:spcPts val="7440"/>
              </a:lnSpc>
            </a:pPr>
            <a:r>
              <a:rPr lang="en-US" sz="8000">
                <a:solidFill>
                  <a:srgbClr val="FFFFFF"/>
                </a:solidFill>
                <a:latin typeface="Codec Pro Bold"/>
              </a:rPr>
              <a:t>Content</a:t>
            </a:r>
          </a:p>
        </p:txBody>
      </p:sp>
      <p:sp>
        <p:nvSpPr>
          <p:cNvPr id="5" name="AutoShape 5"/>
          <p:cNvSpPr/>
          <p:nvPr/>
        </p:nvSpPr>
        <p:spPr>
          <a:xfrm flipV="1">
            <a:off x="1217911" y="1834680"/>
            <a:ext cx="15792858" cy="19050"/>
          </a:xfrm>
          <a:prstGeom prst="line">
            <a:avLst/>
          </a:prstGeom>
          <a:ln w="38100" cap="flat">
            <a:solidFill>
              <a:srgbClr val="FFFFFF"/>
            </a:solidFill>
            <a:prstDash val="solid"/>
            <a:headEnd type="none" w="sm" len="sm"/>
            <a:tailEnd type="none" w="sm" len="sm"/>
          </a:ln>
        </p:spPr>
        <p:txBody>
          <a:bodyPr/>
          <a:lstStyle/>
          <a:p>
            <a:endParaRPr lang="en-MY"/>
          </a:p>
        </p:txBody>
      </p:sp>
      <p:sp>
        <p:nvSpPr>
          <p:cNvPr id="6" name="TextBox 6"/>
          <p:cNvSpPr txBox="1"/>
          <p:nvPr/>
        </p:nvSpPr>
        <p:spPr>
          <a:xfrm>
            <a:off x="1217796" y="1825155"/>
            <a:ext cx="8107647" cy="632545"/>
          </a:xfrm>
          <a:prstGeom prst="rect">
            <a:avLst/>
          </a:prstGeom>
        </p:spPr>
        <p:txBody>
          <a:bodyPr lIns="0" tIns="0" rIns="0" bIns="0" rtlCol="0" anchor="t">
            <a:spAutoFit/>
          </a:bodyPr>
          <a:lstStyle/>
          <a:p>
            <a:pPr>
              <a:lnSpc>
                <a:spcPts val="5180"/>
              </a:lnSpc>
              <a:spcBef>
                <a:spcPct val="0"/>
              </a:spcBef>
            </a:pPr>
            <a:r>
              <a:rPr lang="en-US" sz="3600">
                <a:solidFill>
                  <a:srgbClr val="FFFFFF"/>
                </a:solidFill>
                <a:latin typeface="Canva Sans"/>
              </a:rPr>
              <a:t>Introduction</a:t>
            </a:r>
          </a:p>
        </p:txBody>
      </p:sp>
      <p:sp>
        <p:nvSpPr>
          <p:cNvPr id="7" name="TextBox 7"/>
          <p:cNvSpPr txBox="1"/>
          <p:nvPr/>
        </p:nvSpPr>
        <p:spPr>
          <a:xfrm>
            <a:off x="1208340" y="2755362"/>
            <a:ext cx="14540047" cy="632545"/>
          </a:xfrm>
          <a:prstGeom prst="rect">
            <a:avLst/>
          </a:prstGeom>
        </p:spPr>
        <p:txBody>
          <a:bodyPr lIns="0" tIns="0" rIns="0" bIns="0" rtlCol="0" anchor="t">
            <a:spAutoFit/>
          </a:bodyPr>
          <a:lstStyle/>
          <a:p>
            <a:pPr>
              <a:lnSpc>
                <a:spcPts val="5180"/>
              </a:lnSpc>
              <a:spcBef>
                <a:spcPct val="0"/>
              </a:spcBef>
            </a:pPr>
            <a:r>
              <a:rPr lang="en-US" sz="3600">
                <a:solidFill>
                  <a:srgbClr val="FFFFFF"/>
                </a:solidFill>
                <a:latin typeface="Canva Sans"/>
              </a:rPr>
              <a:t>Overall system architecture </a:t>
            </a:r>
          </a:p>
        </p:txBody>
      </p:sp>
      <p:sp>
        <p:nvSpPr>
          <p:cNvPr id="8" name="TextBox 8"/>
          <p:cNvSpPr txBox="1"/>
          <p:nvPr/>
        </p:nvSpPr>
        <p:spPr>
          <a:xfrm>
            <a:off x="1251620" y="4608315"/>
            <a:ext cx="11297056" cy="632545"/>
          </a:xfrm>
          <a:prstGeom prst="rect">
            <a:avLst/>
          </a:prstGeom>
        </p:spPr>
        <p:txBody>
          <a:bodyPr lIns="0" tIns="0" rIns="0" bIns="0" rtlCol="0" anchor="t">
            <a:spAutoFit/>
          </a:bodyPr>
          <a:lstStyle/>
          <a:p>
            <a:pPr algn="l">
              <a:lnSpc>
                <a:spcPts val="5180"/>
              </a:lnSpc>
            </a:pPr>
            <a:r>
              <a:rPr lang="en-US" sz="3600">
                <a:solidFill>
                  <a:srgbClr val="FFFFFF"/>
                </a:solidFill>
                <a:latin typeface="Canva Sans"/>
              </a:rPr>
              <a:t>Implemented machine learning techniques</a:t>
            </a:r>
          </a:p>
        </p:txBody>
      </p:sp>
      <p:sp>
        <p:nvSpPr>
          <p:cNvPr id="9" name="TextBox 9"/>
          <p:cNvSpPr txBox="1"/>
          <p:nvPr/>
        </p:nvSpPr>
        <p:spPr>
          <a:xfrm>
            <a:off x="1251620" y="5494285"/>
            <a:ext cx="11297056" cy="632545"/>
          </a:xfrm>
          <a:prstGeom prst="rect">
            <a:avLst/>
          </a:prstGeom>
        </p:spPr>
        <p:txBody>
          <a:bodyPr lIns="0" tIns="0" rIns="0" bIns="0" rtlCol="0" anchor="t">
            <a:spAutoFit/>
          </a:bodyPr>
          <a:lstStyle/>
          <a:p>
            <a:pPr algn="l">
              <a:lnSpc>
                <a:spcPts val="5180"/>
              </a:lnSpc>
            </a:pPr>
            <a:r>
              <a:rPr lang="en-US" sz="3600">
                <a:solidFill>
                  <a:srgbClr val="FFFFFF"/>
                </a:solidFill>
                <a:latin typeface="Canva Sans"/>
              </a:rPr>
              <a:t>Critical Analysis of the Implementation</a:t>
            </a:r>
          </a:p>
        </p:txBody>
      </p:sp>
      <p:sp>
        <p:nvSpPr>
          <p:cNvPr id="10" name="TextBox 10"/>
          <p:cNvSpPr txBox="1"/>
          <p:nvPr/>
        </p:nvSpPr>
        <p:spPr>
          <a:xfrm>
            <a:off x="1218071" y="7425495"/>
            <a:ext cx="11297056" cy="632545"/>
          </a:xfrm>
          <a:prstGeom prst="rect">
            <a:avLst/>
          </a:prstGeom>
        </p:spPr>
        <p:txBody>
          <a:bodyPr lIns="0" tIns="0" rIns="0" bIns="0" rtlCol="0" anchor="t">
            <a:spAutoFit/>
          </a:bodyPr>
          <a:lstStyle/>
          <a:p>
            <a:pPr algn="l">
              <a:lnSpc>
                <a:spcPts val="5180"/>
              </a:lnSpc>
            </a:pPr>
            <a:r>
              <a:rPr lang="en-US" sz="3600">
                <a:solidFill>
                  <a:srgbClr val="FFFFFF"/>
                </a:solidFill>
                <a:latin typeface="Canva Sans"/>
              </a:rPr>
              <a:t>Conclusion</a:t>
            </a:r>
          </a:p>
        </p:txBody>
      </p:sp>
      <p:sp>
        <p:nvSpPr>
          <p:cNvPr id="11" name="AutoShape 11"/>
          <p:cNvSpPr/>
          <p:nvPr/>
        </p:nvSpPr>
        <p:spPr>
          <a:xfrm flipV="1">
            <a:off x="1208340" y="2617000"/>
            <a:ext cx="15792858" cy="19050"/>
          </a:xfrm>
          <a:prstGeom prst="line">
            <a:avLst/>
          </a:prstGeom>
          <a:ln w="38100" cap="flat">
            <a:solidFill>
              <a:srgbClr val="FFFFFF"/>
            </a:solidFill>
            <a:prstDash val="solid"/>
            <a:headEnd type="none" w="sm" len="sm"/>
            <a:tailEnd type="none" w="sm" len="sm"/>
          </a:ln>
        </p:spPr>
        <p:txBody>
          <a:bodyPr/>
          <a:lstStyle/>
          <a:p>
            <a:endParaRPr lang="en-MY" sz="3600">
              <a:latin typeface="Canva Sans"/>
            </a:endParaRPr>
          </a:p>
        </p:txBody>
      </p:sp>
      <p:sp>
        <p:nvSpPr>
          <p:cNvPr id="12" name="AutoShape 12"/>
          <p:cNvSpPr/>
          <p:nvPr/>
        </p:nvSpPr>
        <p:spPr>
          <a:xfrm flipV="1">
            <a:off x="1208317" y="3547206"/>
            <a:ext cx="15792858" cy="19050"/>
          </a:xfrm>
          <a:prstGeom prst="line">
            <a:avLst/>
          </a:prstGeom>
          <a:ln w="38100" cap="flat">
            <a:solidFill>
              <a:srgbClr val="FFFFFF"/>
            </a:solidFill>
            <a:prstDash val="solid"/>
            <a:headEnd type="none" w="sm" len="sm"/>
            <a:tailEnd type="none" w="sm" len="sm"/>
          </a:ln>
        </p:spPr>
        <p:txBody>
          <a:bodyPr/>
          <a:lstStyle/>
          <a:p>
            <a:endParaRPr lang="en-MY" sz="3600">
              <a:latin typeface="Canva Sans"/>
            </a:endParaRPr>
          </a:p>
        </p:txBody>
      </p:sp>
      <p:sp>
        <p:nvSpPr>
          <p:cNvPr id="13" name="AutoShape 13"/>
          <p:cNvSpPr/>
          <p:nvPr/>
        </p:nvSpPr>
        <p:spPr>
          <a:xfrm flipV="1">
            <a:off x="1208294" y="4484902"/>
            <a:ext cx="15792858" cy="19050"/>
          </a:xfrm>
          <a:prstGeom prst="line">
            <a:avLst/>
          </a:prstGeom>
          <a:ln w="38100" cap="flat">
            <a:solidFill>
              <a:srgbClr val="FFFFFF"/>
            </a:solidFill>
            <a:prstDash val="solid"/>
            <a:headEnd type="none" w="sm" len="sm"/>
            <a:tailEnd type="none" w="sm" len="sm"/>
          </a:ln>
        </p:spPr>
        <p:txBody>
          <a:bodyPr/>
          <a:lstStyle/>
          <a:p>
            <a:endParaRPr lang="en-MY" sz="3600">
              <a:latin typeface="Canva Sans"/>
            </a:endParaRPr>
          </a:p>
        </p:txBody>
      </p:sp>
      <p:sp>
        <p:nvSpPr>
          <p:cNvPr id="14" name="AutoShape 14"/>
          <p:cNvSpPr/>
          <p:nvPr/>
        </p:nvSpPr>
        <p:spPr>
          <a:xfrm flipV="1">
            <a:off x="1251643" y="6295655"/>
            <a:ext cx="15792858" cy="19050"/>
          </a:xfrm>
          <a:prstGeom prst="line">
            <a:avLst/>
          </a:prstGeom>
          <a:ln w="38100" cap="flat">
            <a:solidFill>
              <a:srgbClr val="FFFFFF"/>
            </a:solidFill>
            <a:prstDash val="solid"/>
            <a:headEnd type="none" w="sm" len="sm"/>
            <a:tailEnd type="none" w="sm" len="sm"/>
          </a:ln>
        </p:spPr>
        <p:txBody>
          <a:bodyPr/>
          <a:lstStyle/>
          <a:p>
            <a:endParaRPr lang="en-MY" sz="3600">
              <a:latin typeface="Canva Sans"/>
            </a:endParaRPr>
          </a:p>
        </p:txBody>
      </p:sp>
      <p:sp>
        <p:nvSpPr>
          <p:cNvPr id="15" name="TextBox 15"/>
          <p:cNvSpPr txBox="1"/>
          <p:nvPr/>
        </p:nvSpPr>
        <p:spPr>
          <a:xfrm>
            <a:off x="1251505" y="3711546"/>
            <a:ext cx="6806448" cy="619272"/>
          </a:xfrm>
          <a:prstGeom prst="rect">
            <a:avLst/>
          </a:prstGeom>
        </p:spPr>
        <p:txBody>
          <a:bodyPr lIns="0" tIns="0" rIns="0" bIns="0" rtlCol="0" anchor="t">
            <a:spAutoFit/>
          </a:bodyPr>
          <a:lstStyle/>
          <a:p>
            <a:pPr>
              <a:lnSpc>
                <a:spcPts val="5180"/>
              </a:lnSpc>
              <a:spcBef>
                <a:spcPct val="0"/>
              </a:spcBef>
            </a:pPr>
            <a:r>
              <a:rPr lang="en-US" sz="3600">
                <a:solidFill>
                  <a:srgbClr val="FFFFFF"/>
                </a:solidFill>
                <a:latin typeface="Canva Sans"/>
              </a:rPr>
              <a:t>Data Collection &amp; Annotation </a:t>
            </a:r>
          </a:p>
        </p:txBody>
      </p:sp>
      <p:sp>
        <p:nvSpPr>
          <p:cNvPr id="17" name="AutoShape 17"/>
          <p:cNvSpPr/>
          <p:nvPr/>
        </p:nvSpPr>
        <p:spPr>
          <a:xfrm flipV="1">
            <a:off x="1217934" y="5399035"/>
            <a:ext cx="15792858" cy="19050"/>
          </a:xfrm>
          <a:prstGeom prst="line">
            <a:avLst/>
          </a:prstGeom>
          <a:ln w="38100" cap="flat">
            <a:solidFill>
              <a:srgbClr val="FFFFFF"/>
            </a:solidFill>
            <a:prstDash val="solid"/>
            <a:headEnd type="none" w="sm" len="sm"/>
            <a:tailEnd type="none" w="sm" len="sm"/>
          </a:ln>
        </p:spPr>
        <p:txBody>
          <a:bodyPr/>
          <a:lstStyle/>
          <a:p>
            <a:endParaRPr lang="en-MY" sz="3600">
              <a:latin typeface="Canva Sans"/>
            </a:endParaRPr>
          </a:p>
        </p:txBody>
      </p:sp>
      <p:sp>
        <p:nvSpPr>
          <p:cNvPr id="19" name="TextBox 19"/>
          <p:cNvSpPr txBox="1"/>
          <p:nvPr/>
        </p:nvSpPr>
        <p:spPr>
          <a:xfrm>
            <a:off x="1201263" y="6508265"/>
            <a:ext cx="7372826" cy="619272"/>
          </a:xfrm>
          <a:prstGeom prst="rect">
            <a:avLst/>
          </a:prstGeom>
        </p:spPr>
        <p:txBody>
          <a:bodyPr wrap="square" lIns="0" tIns="0" rIns="0" bIns="0" rtlCol="0" anchor="t">
            <a:spAutoFit/>
          </a:bodyPr>
          <a:lstStyle/>
          <a:p>
            <a:pPr>
              <a:lnSpc>
                <a:spcPts val="5180"/>
              </a:lnSpc>
              <a:spcBef>
                <a:spcPct val="0"/>
              </a:spcBef>
            </a:pPr>
            <a:r>
              <a:rPr lang="en-US" sz="3600">
                <a:solidFill>
                  <a:srgbClr val="FFFFFF"/>
                </a:solidFill>
                <a:latin typeface="Canva Sans"/>
              </a:rPr>
              <a:t>Practical Application Description</a:t>
            </a:r>
          </a:p>
        </p:txBody>
      </p:sp>
      <p:sp>
        <p:nvSpPr>
          <p:cNvPr id="20" name="AutoShape 20"/>
          <p:cNvSpPr/>
          <p:nvPr/>
        </p:nvSpPr>
        <p:spPr>
          <a:xfrm flipV="1">
            <a:off x="1251689" y="7251803"/>
            <a:ext cx="15792858" cy="19050"/>
          </a:xfrm>
          <a:prstGeom prst="line">
            <a:avLst/>
          </a:prstGeom>
          <a:ln w="38100" cap="flat">
            <a:solidFill>
              <a:srgbClr val="FFFFFF"/>
            </a:solidFill>
            <a:prstDash val="solid"/>
            <a:headEnd type="none" w="sm" len="sm"/>
            <a:tailEnd type="none" w="sm" len="sm"/>
          </a:ln>
        </p:spPr>
        <p:txBody>
          <a:bodyPr/>
          <a:lstStyle/>
          <a:p>
            <a:endParaRPr lang="en-MY" sz="3600">
              <a:latin typeface="Canva Sans"/>
            </a:endParaRPr>
          </a:p>
        </p:txBody>
      </p:sp>
      <p:pic>
        <p:nvPicPr>
          <p:cNvPr id="18" name="Media3">
            <a:hlinkClick r:id="" action="ppaction://media"/>
            <a:extLst>
              <a:ext uri="{FF2B5EF4-FFF2-40B4-BE49-F238E27FC236}">
                <a16:creationId xmlns:a16="http://schemas.microsoft.com/office/drawing/2014/main" id="{28BE7DD0-44E5-49A8-809E-B06807B67E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371888" y="8861851"/>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49"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30000"/>
            </a:blip>
            <a:stretch>
              <a:fillRect l="-6250" r="-6250"/>
            </a:stretch>
          </a:blipFill>
        </p:spPr>
        <p:txBody>
          <a:bodyPr/>
          <a:lstStyle/>
          <a:p>
            <a:endParaRPr lang="en-MY"/>
          </a:p>
        </p:txBody>
      </p:sp>
      <p:sp>
        <p:nvSpPr>
          <p:cNvPr id="3" name="TextBox 3"/>
          <p:cNvSpPr txBox="1"/>
          <p:nvPr/>
        </p:nvSpPr>
        <p:spPr>
          <a:xfrm>
            <a:off x="4517060" y="4302440"/>
            <a:ext cx="9253880" cy="1562416"/>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Thank You!</a:t>
            </a:r>
          </a:p>
        </p:txBody>
      </p:sp>
      <p:pic>
        <p:nvPicPr>
          <p:cNvPr id="4" name="Media1">
            <a:hlinkClick r:id="" action="ppaction://media"/>
            <a:extLst>
              <a:ext uri="{FF2B5EF4-FFF2-40B4-BE49-F238E27FC236}">
                <a16:creationId xmlns:a16="http://schemas.microsoft.com/office/drawing/2014/main" id="{5BBD8589-3868-49AE-A783-71BE115D16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914687" y="867092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6250" r="-6250"/>
            </a:stretch>
          </a:blipFill>
        </p:spPr>
        <p:txBody>
          <a:bodyPr/>
          <a:lstStyle/>
          <a:p>
            <a:endParaRPr lang="en-MY"/>
          </a:p>
        </p:txBody>
      </p:sp>
      <p:sp>
        <p:nvSpPr>
          <p:cNvPr id="3" name="TextBox 3"/>
          <p:cNvSpPr txBox="1"/>
          <p:nvPr/>
        </p:nvSpPr>
        <p:spPr>
          <a:xfrm>
            <a:off x="4517060" y="4302440"/>
            <a:ext cx="9253880" cy="1362681"/>
          </a:xfrm>
          <a:prstGeom prst="rect">
            <a:avLst/>
          </a:prstGeom>
        </p:spPr>
        <p:txBody>
          <a:bodyPr lIns="0" tIns="0" rIns="0" bIns="0" rtlCol="0" anchor="t">
            <a:spAutoFit/>
          </a:bodyPr>
          <a:lstStyle/>
          <a:p>
            <a:pPr algn="ctr">
              <a:lnSpc>
                <a:spcPts val="10341"/>
              </a:lnSpc>
            </a:pPr>
            <a:r>
              <a:rPr lang="en-US" sz="11120" dirty="0">
                <a:solidFill>
                  <a:srgbClr val="FFFFFF"/>
                </a:solidFill>
                <a:latin typeface="Codec Pro Bold"/>
              </a:rPr>
              <a:t>Gui Demo</a:t>
            </a:r>
          </a:p>
        </p:txBody>
      </p:sp>
    </p:spTree>
    <p:extLst>
      <p:ext uri="{BB962C8B-B14F-4D97-AF65-F5344CB8AC3E}">
        <p14:creationId xmlns:p14="http://schemas.microsoft.com/office/powerpoint/2010/main" val="1550223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1905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alphaModFix amt="30000"/>
            </a:blip>
            <a:stretch>
              <a:fillRect l="-6250" r="-6250"/>
            </a:stretch>
          </a:blipFill>
        </p:spPr>
        <p:txBody>
          <a:bodyPr/>
          <a:lstStyle/>
          <a:p>
            <a:endParaRPr lang="en-MY"/>
          </a:p>
        </p:txBody>
      </p:sp>
      <p:sp>
        <p:nvSpPr>
          <p:cNvPr id="3" name="TextBox 3"/>
          <p:cNvSpPr txBox="1"/>
          <p:nvPr/>
        </p:nvSpPr>
        <p:spPr>
          <a:xfrm>
            <a:off x="3835752" y="285428"/>
            <a:ext cx="10654596" cy="1141096"/>
          </a:xfrm>
          <a:prstGeom prst="rect">
            <a:avLst/>
          </a:prstGeom>
        </p:spPr>
        <p:txBody>
          <a:bodyPr lIns="0" tIns="0" rIns="0" bIns="0" rtlCol="0" anchor="t">
            <a:spAutoFit/>
          </a:bodyPr>
          <a:lstStyle/>
          <a:p>
            <a:pPr algn="ctr">
              <a:lnSpc>
                <a:spcPts val="7440"/>
              </a:lnSpc>
            </a:pPr>
            <a:r>
              <a:rPr lang="en-US" sz="8000">
                <a:solidFill>
                  <a:srgbClr val="FFFFFF"/>
                </a:solidFill>
                <a:latin typeface="Codec Pro Bold"/>
              </a:rPr>
              <a:t>Introduction</a:t>
            </a:r>
          </a:p>
        </p:txBody>
      </p:sp>
      <p:sp>
        <p:nvSpPr>
          <p:cNvPr id="4" name="TextBox 4"/>
          <p:cNvSpPr txBox="1"/>
          <p:nvPr/>
        </p:nvSpPr>
        <p:spPr>
          <a:xfrm>
            <a:off x="654301" y="1664970"/>
            <a:ext cx="16998449" cy="8046720"/>
          </a:xfrm>
          <a:prstGeom prst="rect">
            <a:avLst/>
          </a:prstGeom>
        </p:spPr>
        <p:txBody>
          <a:bodyPr lIns="0" tIns="0" rIns="0" bIns="0" rtlCol="0" anchor="t">
            <a:spAutoFit/>
          </a:bodyPr>
          <a:lstStyle/>
          <a:p>
            <a:pPr marL="712468" lvl="1" indent="-356234" algn="just">
              <a:lnSpc>
                <a:spcPts val="4949"/>
              </a:lnSpc>
              <a:buFont typeface="Arial"/>
              <a:buChar char="•"/>
            </a:pPr>
            <a:r>
              <a:rPr lang="en-US" sz="3299" spc="-125">
                <a:solidFill>
                  <a:srgbClr val="FFFFFF"/>
                </a:solidFill>
                <a:latin typeface="Poppins Bold"/>
              </a:rPr>
              <a:t>Introduction</a:t>
            </a:r>
          </a:p>
          <a:p>
            <a:pPr marL="1424937" lvl="2" indent="-474979" algn="just">
              <a:lnSpc>
                <a:spcPts val="4949"/>
              </a:lnSpc>
              <a:buFont typeface="Arial"/>
              <a:buChar char="⚬"/>
            </a:pPr>
            <a:r>
              <a:rPr lang="en-US" sz="3299" spc="-125">
                <a:solidFill>
                  <a:srgbClr val="FFFFFF"/>
                </a:solidFill>
                <a:latin typeface="Poppins"/>
              </a:rPr>
              <a:t>AI and computer vision in retail to boost productivity and customer satisfaction.</a:t>
            </a:r>
          </a:p>
          <a:p>
            <a:pPr marL="1424937" lvl="2" indent="-474979" algn="just">
              <a:lnSpc>
                <a:spcPts val="4949"/>
              </a:lnSpc>
              <a:buFont typeface="Arial"/>
              <a:buChar char="⚬"/>
            </a:pPr>
            <a:r>
              <a:rPr lang="en-US" sz="3299" spc="-125">
                <a:solidFill>
                  <a:srgbClr val="FFFFFF"/>
                </a:solidFill>
                <a:latin typeface="Poppins"/>
              </a:rPr>
              <a:t>Project uses AI for stock monitoring and product organization.</a:t>
            </a:r>
          </a:p>
          <a:p>
            <a:pPr marL="712468" lvl="1" indent="-356234" algn="just">
              <a:lnSpc>
                <a:spcPts val="4949"/>
              </a:lnSpc>
              <a:buFont typeface="Arial"/>
              <a:buChar char="•"/>
            </a:pPr>
            <a:r>
              <a:rPr lang="en-US" sz="3299" spc="-125">
                <a:solidFill>
                  <a:srgbClr val="FFFFFF"/>
                </a:solidFill>
                <a:latin typeface="Poppins Bold"/>
              </a:rPr>
              <a:t>Problem Statement</a:t>
            </a:r>
          </a:p>
          <a:p>
            <a:pPr marL="1424937" lvl="2" indent="-474979" algn="just">
              <a:lnSpc>
                <a:spcPts val="4949"/>
              </a:lnSpc>
              <a:buFont typeface="Arial"/>
              <a:buChar char="⚬"/>
            </a:pPr>
            <a:r>
              <a:rPr lang="en-US" sz="3299" spc="-125">
                <a:solidFill>
                  <a:srgbClr val="FFFFFF"/>
                </a:solidFill>
                <a:latin typeface="Poppins"/>
              </a:rPr>
              <a:t>Traditional methods prone to errors, leading to lost sales and customer dissatisfaction.</a:t>
            </a:r>
          </a:p>
          <a:p>
            <a:pPr marL="712468" lvl="1" indent="-356234" algn="just">
              <a:lnSpc>
                <a:spcPts val="4949"/>
              </a:lnSpc>
              <a:buFont typeface="Arial"/>
              <a:buChar char="•"/>
            </a:pPr>
            <a:r>
              <a:rPr lang="en-US" sz="3299" spc="-125">
                <a:solidFill>
                  <a:srgbClr val="FFFFFF"/>
                </a:solidFill>
                <a:latin typeface="Poppins Bold"/>
              </a:rPr>
              <a:t>Aim</a:t>
            </a:r>
          </a:p>
          <a:p>
            <a:pPr marL="1424937" lvl="2" indent="-474979" algn="just">
              <a:lnSpc>
                <a:spcPts val="4949"/>
              </a:lnSpc>
              <a:buFont typeface="Arial"/>
              <a:buChar char="⚬"/>
            </a:pPr>
            <a:r>
              <a:rPr lang="en-US" sz="3299" spc="-125">
                <a:solidFill>
                  <a:srgbClr val="FFFFFF"/>
                </a:solidFill>
                <a:latin typeface="Poppins"/>
              </a:rPr>
              <a:t>Develop AI technologies for automated stock monitoring and product layout.</a:t>
            </a:r>
          </a:p>
          <a:p>
            <a:pPr marL="1424937" lvl="2" indent="-474979" algn="just">
              <a:lnSpc>
                <a:spcPts val="4949"/>
              </a:lnSpc>
              <a:buFont typeface="Arial"/>
              <a:buChar char="⚬"/>
            </a:pPr>
            <a:r>
              <a:rPr lang="en-US" sz="3299" spc="-125">
                <a:solidFill>
                  <a:srgbClr val="FFFFFF"/>
                </a:solidFill>
                <a:latin typeface="Poppins"/>
              </a:rPr>
              <a:t>Increase operational efficiency and improve customer experience.</a:t>
            </a:r>
          </a:p>
          <a:p>
            <a:pPr marL="712468" lvl="1" indent="-356234" algn="just">
              <a:lnSpc>
                <a:spcPts val="4949"/>
              </a:lnSpc>
              <a:buFont typeface="Arial"/>
              <a:buChar char="•"/>
            </a:pPr>
            <a:r>
              <a:rPr lang="en-US" sz="3299" spc="-125">
                <a:solidFill>
                  <a:srgbClr val="FFFFFF"/>
                </a:solidFill>
                <a:latin typeface="Poppins Bold"/>
              </a:rPr>
              <a:t>Approach</a:t>
            </a:r>
          </a:p>
          <a:p>
            <a:pPr marL="1424937" lvl="2" indent="-474979" algn="just">
              <a:lnSpc>
                <a:spcPts val="4949"/>
              </a:lnSpc>
              <a:buFont typeface="Arial"/>
              <a:buChar char="⚬"/>
            </a:pPr>
            <a:r>
              <a:rPr lang="en-US" sz="3299" spc="-125">
                <a:solidFill>
                  <a:srgbClr val="FFFFFF"/>
                </a:solidFill>
                <a:latin typeface="Poppins"/>
              </a:rPr>
              <a:t>Evaluate three AI models for real-time detection in dynamic retail environments.</a:t>
            </a:r>
          </a:p>
          <a:p>
            <a:pPr marL="1424937" lvl="2" indent="-474979" algn="just">
              <a:lnSpc>
                <a:spcPts val="4949"/>
              </a:lnSpc>
              <a:buFont typeface="Arial"/>
              <a:buChar char="⚬"/>
            </a:pPr>
            <a:r>
              <a:rPr lang="en-US" sz="3299" spc="-125">
                <a:solidFill>
                  <a:srgbClr val="FFFFFF"/>
                </a:solidFill>
                <a:latin typeface="Poppins"/>
              </a:rPr>
              <a:t>Assess ability to identify out-of-stock conditions and maintain store layout.</a:t>
            </a:r>
          </a:p>
          <a:p>
            <a:pPr algn="just">
              <a:lnSpc>
                <a:spcPts val="4949"/>
              </a:lnSpc>
            </a:pPr>
            <a:endParaRPr lang="en-US" sz="3299" spc="-125">
              <a:solidFill>
                <a:srgbClr val="FFFFFF"/>
              </a:solidFill>
              <a:latin typeface="Poppins"/>
            </a:endParaRPr>
          </a:p>
        </p:txBody>
      </p:sp>
      <p:pic>
        <p:nvPicPr>
          <p:cNvPr id="39" name="Recorded Sound">
            <a:hlinkClick r:id="" action="ppaction://media"/>
            <a:extLst>
              <a:ext uri="{FF2B5EF4-FFF2-40B4-BE49-F238E27FC236}">
                <a16:creationId xmlns:a16="http://schemas.microsoft.com/office/drawing/2014/main" id="{9EC40313-6BAD-2E8D-B573-09CB4E92B0F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230600" y="910209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98"/>
    </mc:Choice>
    <mc:Fallback xmlns="">
      <p:transition spd="slow" advTm="4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593"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alphaModFix amt="30000"/>
            </a:blip>
            <a:stretch>
              <a:fillRect l="-6250" r="-6250"/>
            </a:stretch>
          </a:blipFill>
        </p:spPr>
        <p:txBody>
          <a:bodyPr/>
          <a:lstStyle/>
          <a:p>
            <a:endParaRPr lang="en-MY"/>
          </a:p>
        </p:txBody>
      </p:sp>
      <p:sp>
        <p:nvSpPr>
          <p:cNvPr id="3" name="TextBox 3"/>
          <p:cNvSpPr txBox="1"/>
          <p:nvPr/>
        </p:nvSpPr>
        <p:spPr>
          <a:xfrm>
            <a:off x="260851" y="1509159"/>
            <a:ext cx="16998449" cy="4659630"/>
          </a:xfrm>
          <a:prstGeom prst="rect">
            <a:avLst/>
          </a:prstGeom>
        </p:spPr>
        <p:txBody>
          <a:bodyPr lIns="0" tIns="0" rIns="0" bIns="0" rtlCol="0" anchor="t">
            <a:spAutoFit/>
          </a:bodyPr>
          <a:lstStyle/>
          <a:p>
            <a:pPr marL="712468" lvl="1" indent="-356234" algn="just">
              <a:lnSpc>
                <a:spcPts val="4619"/>
              </a:lnSpc>
              <a:buFont typeface="Arial"/>
              <a:buChar char="•"/>
            </a:pPr>
            <a:r>
              <a:rPr lang="en-US" sz="3299" spc="-125">
                <a:solidFill>
                  <a:srgbClr val="FFFFFF"/>
                </a:solidFill>
                <a:latin typeface="Poppins Bold"/>
              </a:rPr>
              <a:t>Solution Overview</a:t>
            </a:r>
          </a:p>
          <a:p>
            <a:pPr marL="1424937" lvl="2" indent="-474979" algn="just">
              <a:lnSpc>
                <a:spcPts val="4619"/>
              </a:lnSpc>
              <a:buFont typeface="Arial"/>
              <a:buChar char="⚬"/>
            </a:pPr>
            <a:r>
              <a:rPr lang="en-US" sz="3299" spc="-125">
                <a:solidFill>
                  <a:srgbClr val="FFFFFF"/>
                </a:solidFill>
                <a:latin typeface="Poppins"/>
              </a:rPr>
              <a:t>Improve retail operations by identifying missing products and arranging merchandise.</a:t>
            </a:r>
          </a:p>
          <a:p>
            <a:pPr marL="1424937" lvl="2" indent="-474979" algn="just">
              <a:lnSpc>
                <a:spcPts val="4619"/>
              </a:lnSpc>
              <a:buFont typeface="Arial"/>
              <a:buChar char="⚬"/>
            </a:pPr>
            <a:r>
              <a:rPr lang="en-US" sz="3299" spc="-125">
                <a:solidFill>
                  <a:srgbClr val="FFFFFF"/>
                </a:solidFill>
                <a:latin typeface="Poppins"/>
              </a:rPr>
              <a:t>Uses pipeline_file.config for consistent and easy maintenance of model settings and parameters.</a:t>
            </a:r>
          </a:p>
          <a:p>
            <a:pPr algn="just">
              <a:lnSpc>
                <a:spcPts val="4619"/>
              </a:lnSpc>
            </a:pPr>
            <a:endParaRPr lang="en-US" sz="3299" spc="-125">
              <a:solidFill>
                <a:srgbClr val="FFFFFF"/>
              </a:solidFill>
              <a:latin typeface="Poppins"/>
            </a:endParaRPr>
          </a:p>
          <a:p>
            <a:pPr algn="just">
              <a:lnSpc>
                <a:spcPts val="4619"/>
              </a:lnSpc>
            </a:pPr>
            <a:endParaRPr lang="en-US" sz="3299" spc="-125">
              <a:solidFill>
                <a:srgbClr val="FFFFFF"/>
              </a:solidFill>
              <a:latin typeface="Poppins"/>
            </a:endParaRPr>
          </a:p>
          <a:p>
            <a:pPr algn="just">
              <a:lnSpc>
                <a:spcPts val="4619"/>
              </a:lnSpc>
              <a:spcBef>
                <a:spcPct val="0"/>
              </a:spcBef>
            </a:pPr>
            <a:endParaRPr lang="en-US" sz="3299" spc="-125">
              <a:solidFill>
                <a:srgbClr val="FFFFFF"/>
              </a:solidFill>
              <a:latin typeface="Poppins"/>
            </a:endParaRPr>
          </a:p>
        </p:txBody>
      </p:sp>
      <p:sp>
        <p:nvSpPr>
          <p:cNvPr id="4" name="Freeform 4"/>
          <p:cNvSpPr/>
          <p:nvPr/>
        </p:nvSpPr>
        <p:spPr>
          <a:xfrm>
            <a:off x="1016144" y="6080528"/>
            <a:ext cx="4327479" cy="1078861"/>
          </a:xfrm>
          <a:custGeom>
            <a:avLst/>
            <a:gdLst/>
            <a:ahLst/>
            <a:cxnLst/>
            <a:rect l="l" t="t" r="r" b="b"/>
            <a:pathLst>
              <a:path w="4327479" h="1078861">
                <a:moveTo>
                  <a:pt x="0" y="0"/>
                </a:moveTo>
                <a:lnTo>
                  <a:pt x="4327479" y="0"/>
                </a:lnTo>
                <a:lnTo>
                  <a:pt x="4327479" y="1078861"/>
                </a:lnTo>
                <a:lnTo>
                  <a:pt x="0" y="1078861"/>
                </a:lnTo>
                <a:lnTo>
                  <a:pt x="0" y="0"/>
                </a:lnTo>
                <a:close/>
              </a:path>
            </a:pathLst>
          </a:custGeom>
          <a:blipFill>
            <a:blip r:embed="rId7"/>
            <a:stretch>
              <a:fillRect l="-1539" t="-39545" r="-1539"/>
            </a:stretch>
          </a:blipFill>
        </p:spPr>
        <p:txBody>
          <a:bodyPr/>
          <a:lstStyle/>
          <a:p>
            <a:endParaRPr lang="en-MY"/>
          </a:p>
        </p:txBody>
      </p:sp>
      <p:sp>
        <p:nvSpPr>
          <p:cNvPr id="5" name="Freeform 5"/>
          <p:cNvSpPr/>
          <p:nvPr/>
        </p:nvSpPr>
        <p:spPr>
          <a:xfrm>
            <a:off x="6967705" y="6080528"/>
            <a:ext cx="4327479" cy="1078861"/>
          </a:xfrm>
          <a:custGeom>
            <a:avLst/>
            <a:gdLst/>
            <a:ahLst/>
            <a:cxnLst/>
            <a:rect l="l" t="t" r="r" b="b"/>
            <a:pathLst>
              <a:path w="4327479" h="1078861">
                <a:moveTo>
                  <a:pt x="0" y="0"/>
                </a:moveTo>
                <a:lnTo>
                  <a:pt x="4327479" y="0"/>
                </a:lnTo>
                <a:lnTo>
                  <a:pt x="4327479" y="1078861"/>
                </a:lnTo>
                <a:lnTo>
                  <a:pt x="0" y="1078861"/>
                </a:lnTo>
                <a:lnTo>
                  <a:pt x="0" y="0"/>
                </a:lnTo>
                <a:close/>
              </a:path>
            </a:pathLst>
          </a:custGeom>
          <a:blipFill>
            <a:blip r:embed="rId7"/>
            <a:stretch>
              <a:fillRect l="-2336" t="-41702" r="-2336"/>
            </a:stretch>
          </a:blipFill>
        </p:spPr>
        <p:txBody>
          <a:bodyPr/>
          <a:lstStyle/>
          <a:p>
            <a:endParaRPr lang="en-MY"/>
          </a:p>
        </p:txBody>
      </p:sp>
      <p:sp>
        <p:nvSpPr>
          <p:cNvPr id="6" name="Freeform 6"/>
          <p:cNvSpPr/>
          <p:nvPr/>
        </p:nvSpPr>
        <p:spPr>
          <a:xfrm>
            <a:off x="13114459" y="6096953"/>
            <a:ext cx="4327479" cy="1062436"/>
          </a:xfrm>
          <a:custGeom>
            <a:avLst/>
            <a:gdLst/>
            <a:ahLst/>
            <a:cxnLst/>
            <a:rect l="l" t="t" r="r" b="b"/>
            <a:pathLst>
              <a:path w="4327479" h="1062436">
                <a:moveTo>
                  <a:pt x="0" y="0"/>
                </a:moveTo>
                <a:lnTo>
                  <a:pt x="4327478" y="0"/>
                </a:lnTo>
                <a:lnTo>
                  <a:pt x="4327478" y="1062436"/>
                </a:lnTo>
                <a:lnTo>
                  <a:pt x="0" y="1062436"/>
                </a:lnTo>
                <a:lnTo>
                  <a:pt x="0" y="0"/>
                </a:lnTo>
                <a:close/>
              </a:path>
            </a:pathLst>
          </a:custGeom>
          <a:blipFill>
            <a:blip r:embed="rId7"/>
            <a:stretch>
              <a:fillRect l="-1539" t="-41702" r="-1539"/>
            </a:stretch>
          </a:blipFill>
        </p:spPr>
        <p:txBody>
          <a:bodyPr/>
          <a:lstStyle/>
          <a:p>
            <a:endParaRPr lang="en-MY"/>
          </a:p>
        </p:txBody>
      </p:sp>
      <p:sp>
        <p:nvSpPr>
          <p:cNvPr id="7" name="Freeform 7"/>
          <p:cNvSpPr/>
          <p:nvPr/>
        </p:nvSpPr>
        <p:spPr>
          <a:xfrm rot="4322171">
            <a:off x="10873732" y="4714674"/>
            <a:ext cx="1921500" cy="2068151"/>
          </a:xfrm>
          <a:custGeom>
            <a:avLst/>
            <a:gdLst/>
            <a:ahLst/>
            <a:cxnLst/>
            <a:rect l="l" t="t" r="r" b="b"/>
            <a:pathLst>
              <a:path w="1921500" h="2068151">
                <a:moveTo>
                  <a:pt x="0" y="0"/>
                </a:moveTo>
                <a:lnTo>
                  <a:pt x="1921500" y="0"/>
                </a:lnTo>
                <a:lnTo>
                  <a:pt x="1921500" y="2068151"/>
                </a:lnTo>
                <a:lnTo>
                  <a:pt x="0" y="20681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8" name="TextBox 8"/>
          <p:cNvSpPr txBox="1"/>
          <p:nvPr/>
        </p:nvSpPr>
        <p:spPr>
          <a:xfrm>
            <a:off x="3804146" y="4727978"/>
            <a:ext cx="10654596" cy="714375"/>
          </a:xfrm>
          <a:prstGeom prst="rect">
            <a:avLst/>
          </a:prstGeom>
        </p:spPr>
        <p:txBody>
          <a:bodyPr lIns="0" tIns="0" rIns="0" bIns="0" rtlCol="0" anchor="t">
            <a:spAutoFit/>
          </a:bodyPr>
          <a:lstStyle/>
          <a:p>
            <a:pPr algn="ctr">
              <a:lnSpc>
                <a:spcPts val="4650"/>
              </a:lnSpc>
            </a:pPr>
            <a:r>
              <a:rPr lang="en-US" sz="5000">
                <a:solidFill>
                  <a:srgbClr val="FFFFFF"/>
                </a:solidFill>
                <a:latin typeface="Codec Pro Bold"/>
              </a:rPr>
              <a:t>Models</a:t>
            </a:r>
          </a:p>
        </p:txBody>
      </p:sp>
      <p:sp>
        <p:nvSpPr>
          <p:cNvPr id="9" name="Freeform 9"/>
          <p:cNvSpPr/>
          <p:nvPr/>
        </p:nvSpPr>
        <p:spPr>
          <a:xfrm rot="6571372" flipV="1">
            <a:off x="5534185" y="4573139"/>
            <a:ext cx="1794846" cy="1931830"/>
          </a:xfrm>
          <a:custGeom>
            <a:avLst/>
            <a:gdLst/>
            <a:ahLst/>
            <a:cxnLst/>
            <a:rect l="l" t="t" r="r" b="b"/>
            <a:pathLst>
              <a:path w="1794846" h="1931830">
                <a:moveTo>
                  <a:pt x="0" y="1931831"/>
                </a:moveTo>
                <a:lnTo>
                  <a:pt x="1794846" y="1931831"/>
                </a:lnTo>
                <a:lnTo>
                  <a:pt x="1794846" y="0"/>
                </a:lnTo>
                <a:lnTo>
                  <a:pt x="0" y="0"/>
                </a:lnTo>
                <a:lnTo>
                  <a:pt x="0" y="1931831"/>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MY"/>
          </a:p>
        </p:txBody>
      </p:sp>
      <p:sp>
        <p:nvSpPr>
          <p:cNvPr id="10" name="Freeform 10"/>
          <p:cNvSpPr/>
          <p:nvPr/>
        </p:nvSpPr>
        <p:spPr>
          <a:xfrm rot="5319708">
            <a:off x="8807990" y="5628547"/>
            <a:ext cx="672020" cy="306609"/>
          </a:xfrm>
          <a:custGeom>
            <a:avLst/>
            <a:gdLst/>
            <a:ahLst/>
            <a:cxnLst/>
            <a:rect l="l" t="t" r="r" b="b"/>
            <a:pathLst>
              <a:path w="672020" h="306609">
                <a:moveTo>
                  <a:pt x="0" y="0"/>
                </a:moveTo>
                <a:lnTo>
                  <a:pt x="672020" y="0"/>
                </a:lnTo>
                <a:lnTo>
                  <a:pt x="672020" y="306609"/>
                </a:lnTo>
                <a:lnTo>
                  <a:pt x="0" y="30660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11" name="TextBox 11"/>
          <p:cNvSpPr txBox="1"/>
          <p:nvPr/>
        </p:nvSpPr>
        <p:spPr>
          <a:xfrm>
            <a:off x="0" y="238131"/>
            <a:ext cx="18288000" cy="1141096"/>
          </a:xfrm>
          <a:prstGeom prst="rect">
            <a:avLst/>
          </a:prstGeom>
        </p:spPr>
        <p:txBody>
          <a:bodyPr lIns="0" tIns="0" rIns="0" bIns="0" rtlCol="0" anchor="t">
            <a:spAutoFit/>
          </a:bodyPr>
          <a:lstStyle/>
          <a:p>
            <a:pPr algn="ctr">
              <a:lnSpc>
                <a:spcPts val="7440"/>
              </a:lnSpc>
            </a:pPr>
            <a:r>
              <a:rPr lang="en-US" sz="8000">
                <a:solidFill>
                  <a:srgbClr val="FFFFFF"/>
                </a:solidFill>
                <a:latin typeface="Codec Pro Bold"/>
              </a:rPr>
              <a:t>Overall system architecture </a:t>
            </a:r>
          </a:p>
        </p:txBody>
      </p:sp>
      <p:sp>
        <p:nvSpPr>
          <p:cNvPr id="12" name="TextBox 12"/>
          <p:cNvSpPr txBox="1"/>
          <p:nvPr/>
        </p:nvSpPr>
        <p:spPr>
          <a:xfrm>
            <a:off x="1346503" y="6340153"/>
            <a:ext cx="3666761" cy="514350"/>
          </a:xfrm>
          <a:prstGeom prst="rect">
            <a:avLst/>
          </a:prstGeom>
        </p:spPr>
        <p:txBody>
          <a:bodyPr lIns="0" tIns="0" rIns="0" bIns="0" rtlCol="0" anchor="t">
            <a:spAutoFit/>
          </a:bodyPr>
          <a:lstStyle/>
          <a:p>
            <a:pPr algn="ctr">
              <a:lnSpc>
                <a:spcPts val="4200"/>
              </a:lnSpc>
            </a:pPr>
            <a:r>
              <a:rPr lang="en-US" sz="3000">
                <a:solidFill>
                  <a:srgbClr val="01204C"/>
                </a:solidFill>
                <a:latin typeface="Canva Sans Bold"/>
              </a:rPr>
              <a:t>SSD MobileNet V2</a:t>
            </a:r>
          </a:p>
        </p:txBody>
      </p:sp>
      <p:sp>
        <p:nvSpPr>
          <p:cNvPr id="13" name="TextBox 13"/>
          <p:cNvSpPr txBox="1"/>
          <p:nvPr/>
        </p:nvSpPr>
        <p:spPr>
          <a:xfrm>
            <a:off x="7298064" y="6111639"/>
            <a:ext cx="3666761" cy="1047750"/>
          </a:xfrm>
          <a:prstGeom prst="rect">
            <a:avLst/>
          </a:prstGeom>
        </p:spPr>
        <p:txBody>
          <a:bodyPr lIns="0" tIns="0" rIns="0" bIns="0" rtlCol="0" anchor="t">
            <a:spAutoFit/>
          </a:bodyPr>
          <a:lstStyle/>
          <a:p>
            <a:pPr algn="ctr">
              <a:lnSpc>
                <a:spcPts val="4200"/>
              </a:lnSpc>
            </a:pPr>
            <a:r>
              <a:rPr lang="en-US" sz="3000">
                <a:solidFill>
                  <a:srgbClr val="01204C"/>
                </a:solidFill>
                <a:latin typeface="Canva Sans Bold"/>
              </a:rPr>
              <a:t>SSD MobileNet V2 FPNLite-320</a:t>
            </a:r>
          </a:p>
        </p:txBody>
      </p:sp>
      <p:sp>
        <p:nvSpPr>
          <p:cNvPr id="14" name="TextBox 14"/>
          <p:cNvSpPr txBox="1"/>
          <p:nvPr/>
        </p:nvSpPr>
        <p:spPr>
          <a:xfrm>
            <a:off x="13444818" y="6111639"/>
            <a:ext cx="3666761" cy="1047750"/>
          </a:xfrm>
          <a:prstGeom prst="rect">
            <a:avLst/>
          </a:prstGeom>
        </p:spPr>
        <p:txBody>
          <a:bodyPr lIns="0" tIns="0" rIns="0" bIns="0" rtlCol="0" anchor="t">
            <a:spAutoFit/>
          </a:bodyPr>
          <a:lstStyle/>
          <a:p>
            <a:pPr algn="ctr">
              <a:lnSpc>
                <a:spcPts val="4200"/>
              </a:lnSpc>
            </a:pPr>
            <a:r>
              <a:rPr lang="en-US" sz="3000">
                <a:solidFill>
                  <a:srgbClr val="01204C"/>
                </a:solidFill>
                <a:latin typeface="Canva Sans Bold"/>
              </a:rPr>
              <a:t>SSD MobileNet V2 FPNLite-640</a:t>
            </a:r>
          </a:p>
        </p:txBody>
      </p:sp>
      <p:sp>
        <p:nvSpPr>
          <p:cNvPr id="15" name="TextBox 15"/>
          <p:cNvSpPr txBox="1"/>
          <p:nvPr/>
        </p:nvSpPr>
        <p:spPr>
          <a:xfrm>
            <a:off x="675981" y="7408697"/>
            <a:ext cx="4667642" cy="160972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Poppins"/>
              </a:rPr>
              <a:t> Fast and accurate, suitable for quick scans.</a:t>
            </a:r>
          </a:p>
        </p:txBody>
      </p:sp>
      <p:sp>
        <p:nvSpPr>
          <p:cNvPr id="16" name="TextBox 16"/>
          <p:cNvSpPr txBox="1"/>
          <p:nvPr/>
        </p:nvSpPr>
        <p:spPr>
          <a:xfrm>
            <a:off x="6589388" y="7373206"/>
            <a:ext cx="4946044" cy="214312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Poppins"/>
              </a:rPr>
              <a:t>Performs well in varied lighting, ensuring compliance with layout plans.</a:t>
            </a:r>
          </a:p>
        </p:txBody>
      </p:sp>
      <p:sp>
        <p:nvSpPr>
          <p:cNvPr id="17" name="TextBox 17"/>
          <p:cNvSpPr txBox="1"/>
          <p:nvPr/>
        </p:nvSpPr>
        <p:spPr>
          <a:xfrm>
            <a:off x="12783206" y="7408697"/>
            <a:ext cx="4828813" cy="160972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Poppins"/>
              </a:rPr>
              <a:t>Offers high-resolution detection for densely packed shelves.</a:t>
            </a:r>
          </a:p>
        </p:txBody>
      </p:sp>
      <p:pic>
        <p:nvPicPr>
          <p:cNvPr id="20" name="Media4">
            <a:hlinkClick r:id="" action="ppaction://media"/>
            <a:extLst>
              <a:ext uri="{FF2B5EF4-FFF2-40B4-BE49-F238E27FC236}">
                <a16:creationId xmlns:a16="http://schemas.microsoft.com/office/drawing/2014/main" id="{A84E698E-9C92-4E15-9502-E52D80FB3D4A}"/>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6370900" y="4272226"/>
            <a:ext cx="487363" cy="487363"/>
          </a:xfrm>
          <a:prstGeom prst="rect">
            <a:avLst/>
          </a:prstGeom>
        </p:spPr>
      </p:pic>
      <p:pic>
        <p:nvPicPr>
          <p:cNvPr id="21" name="Media5">
            <a:hlinkClick r:id="" action="ppaction://media"/>
            <a:extLst>
              <a:ext uri="{FF2B5EF4-FFF2-40B4-BE49-F238E27FC236}">
                <a16:creationId xmlns:a16="http://schemas.microsoft.com/office/drawing/2014/main" id="{E6CE6C7F-C236-462A-A99B-1074F6528B68}"/>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16624216" y="9233633"/>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7"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8269"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0"/>
                </p:tgtEl>
              </p:cMediaNode>
            </p:audio>
            <p:audio>
              <p:cMediaNode vol="80000">
                <p:cTn id="12" fill="hold" display="0">
                  <p:stCondLst>
                    <p:cond delay="indefinite"/>
                  </p:stCondLst>
                  <p:endCondLst>
                    <p:cond evt="onStopAudio" delay="0">
                      <p:tgtEl>
                        <p:sldTgt/>
                      </p:tgtEl>
                    </p:cond>
                  </p:endCondLst>
                </p:cTn>
                <p:tgtEl>
                  <p:spTgt spid="2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1905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30000"/>
            </a:blip>
            <a:stretch>
              <a:fillRect l="-6250" r="-6250"/>
            </a:stretch>
          </a:blipFill>
        </p:spPr>
        <p:txBody>
          <a:bodyPr/>
          <a:lstStyle/>
          <a:p>
            <a:endParaRPr lang="en-MY"/>
          </a:p>
        </p:txBody>
      </p:sp>
      <p:sp>
        <p:nvSpPr>
          <p:cNvPr id="3" name="TextBox 3"/>
          <p:cNvSpPr txBox="1"/>
          <p:nvPr/>
        </p:nvSpPr>
        <p:spPr>
          <a:xfrm>
            <a:off x="0" y="238131"/>
            <a:ext cx="18288000" cy="1141096"/>
          </a:xfrm>
          <a:prstGeom prst="rect">
            <a:avLst/>
          </a:prstGeom>
        </p:spPr>
        <p:txBody>
          <a:bodyPr lIns="0" tIns="0" rIns="0" bIns="0" rtlCol="0" anchor="t">
            <a:spAutoFit/>
          </a:bodyPr>
          <a:lstStyle/>
          <a:p>
            <a:pPr algn="ctr">
              <a:lnSpc>
                <a:spcPts val="7440"/>
              </a:lnSpc>
            </a:pPr>
            <a:r>
              <a:rPr lang="en-US" sz="8000">
                <a:solidFill>
                  <a:srgbClr val="FFFFFF"/>
                </a:solidFill>
                <a:latin typeface="Codec Pro Bold"/>
              </a:rPr>
              <a:t>Overall system architecture </a:t>
            </a:r>
          </a:p>
        </p:txBody>
      </p:sp>
      <p:sp>
        <p:nvSpPr>
          <p:cNvPr id="4" name="TextBox 4"/>
          <p:cNvSpPr txBox="1"/>
          <p:nvPr/>
        </p:nvSpPr>
        <p:spPr>
          <a:xfrm>
            <a:off x="644776" y="1377950"/>
            <a:ext cx="16998449" cy="6983730"/>
          </a:xfrm>
          <a:prstGeom prst="rect">
            <a:avLst/>
          </a:prstGeom>
        </p:spPr>
        <p:txBody>
          <a:bodyPr lIns="0" tIns="0" rIns="0" bIns="0" rtlCol="0" anchor="t">
            <a:spAutoFit/>
          </a:bodyPr>
          <a:lstStyle/>
          <a:p>
            <a:pPr algn="just">
              <a:lnSpc>
                <a:spcPts val="4620"/>
              </a:lnSpc>
            </a:pPr>
            <a:endParaRPr/>
          </a:p>
          <a:p>
            <a:pPr algn="just">
              <a:lnSpc>
                <a:spcPts val="4620"/>
              </a:lnSpc>
            </a:pPr>
            <a:endParaRPr/>
          </a:p>
          <a:p>
            <a:pPr marL="712470" lvl="1" indent="-356235" algn="just">
              <a:lnSpc>
                <a:spcPts val="4620"/>
              </a:lnSpc>
              <a:buFont typeface="Arial"/>
              <a:buChar char="•"/>
            </a:pPr>
            <a:r>
              <a:rPr lang="en-US" sz="3300" spc="-125">
                <a:solidFill>
                  <a:srgbClr val="FFFFFF"/>
                </a:solidFill>
                <a:latin typeface="Poppins Bold"/>
              </a:rPr>
              <a:t>Data Integration and Workflow</a:t>
            </a:r>
          </a:p>
          <a:p>
            <a:pPr marL="1424940" lvl="2" indent="-474980" algn="just">
              <a:lnSpc>
                <a:spcPts val="4620"/>
              </a:lnSpc>
              <a:buFont typeface="Arial"/>
              <a:buChar char="⚬"/>
            </a:pPr>
            <a:r>
              <a:rPr lang="en-US" sz="3300" spc="-125">
                <a:solidFill>
                  <a:srgbClr val="FFFFFF"/>
                </a:solidFill>
                <a:latin typeface="Poppins"/>
              </a:rPr>
              <a:t>Utilizes Google Colab for model training with extensive datasets.</a:t>
            </a:r>
          </a:p>
          <a:p>
            <a:pPr marL="1424940" lvl="2" indent="-474980" algn="just">
              <a:lnSpc>
                <a:spcPts val="4620"/>
              </a:lnSpc>
              <a:buFont typeface="Arial"/>
              <a:buChar char="⚬"/>
            </a:pPr>
            <a:r>
              <a:rPr lang="en-US" sz="3300" spc="-125">
                <a:solidFill>
                  <a:srgbClr val="FFFFFF"/>
                </a:solidFill>
                <a:latin typeface="Poppins"/>
              </a:rPr>
              <a:t>Images from COCO dataset and specific retail settings used for training, validation, and testing.</a:t>
            </a:r>
          </a:p>
          <a:p>
            <a:pPr marL="1424940" lvl="2" indent="-474980" algn="just">
              <a:lnSpc>
                <a:spcPts val="4620"/>
              </a:lnSpc>
              <a:buFont typeface="Arial"/>
              <a:buChar char="⚬"/>
            </a:pPr>
            <a:r>
              <a:rPr lang="en-US" sz="3300" spc="-125">
                <a:solidFill>
                  <a:srgbClr val="FFFFFF"/>
                </a:solidFill>
                <a:latin typeface="Poppins"/>
              </a:rPr>
              <a:t>Trained models applied in real-time through GUI, using live video feeds to showcase effectiveness in retail environments.</a:t>
            </a:r>
          </a:p>
          <a:p>
            <a:pPr algn="just">
              <a:lnSpc>
                <a:spcPts val="4620"/>
              </a:lnSpc>
            </a:pPr>
            <a:endParaRPr lang="en-US" sz="3300" spc="-125">
              <a:solidFill>
                <a:srgbClr val="FFFFFF"/>
              </a:solidFill>
              <a:latin typeface="Poppins"/>
            </a:endParaRPr>
          </a:p>
          <a:p>
            <a:pPr marL="712470" lvl="1" indent="-356235" algn="just">
              <a:lnSpc>
                <a:spcPts val="4620"/>
              </a:lnSpc>
              <a:buFont typeface="Arial"/>
              <a:buChar char="•"/>
            </a:pPr>
            <a:r>
              <a:rPr lang="en-US" sz="3300" spc="-125">
                <a:solidFill>
                  <a:srgbClr val="FFFFFF"/>
                </a:solidFill>
                <a:latin typeface="Poppins Bold"/>
              </a:rPr>
              <a:t>Technology and Infrastructure</a:t>
            </a:r>
          </a:p>
          <a:p>
            <a:pPr marL="1424940" lvl="2" indent="-474980" algn="just">
              <a:lnSpc>
                <a:spcPts val="4620"/>
              </a:lnSpc>
              <a:buFont typeface="Arial"/>
              <a:buChar char="⚬"/>
            </a:pPr>
            <a:r>
              <a:rPr lang="en-US" sz="3300" spc="-125">
                <a:solidFill>
                  <a:srgbClr val="FFFFFF"/>
                </a:solidFill>
                <a:latin typeface="Poppins"/>
              </a:rPr>
              <a:t>Utilizes TensorFlow for data processing and object detection in real-time.</a:t>
            </a:r>
          </a:p>
          <a:p>
            <a:pPr algn="just">
              <a:lnSpc>
                <a:spcPts val="4620"/>
              </a:lnSpc>
              <a:spcBef>
                <a:spcPct val="0"/>
              </a:spcBef>
            </a:pPr>
            <a:endParaRPr lang="en-US" sz="3300" spc="-125">
              <a:solidFill>
                <a:srgbClr val="FFFFFF"/>
              </a:solidFill>
              <a:latin typeface="Poppins"/>
            </a:endParaRPr>
          </a:p>
        </p:txBody>
      </p:sp>
      <p:pic>
        <p:nvPicPr>
          <p:cNvPr id="6" name="Media6">
            <a:hlinkClick r:id="" action="ppaction://media"/>
            <a:extLst>
              <a:ext uri="{FF2B5EF4-FFF2-40B4-BE49-F238E27FC236}">
                <a16:creationId xmlns:a16="http://schemas.microsoft.com/office/drawing/2014/main" id="{386D224C-BE16-4BE8-93E0-9E61F276D6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486063" y="8335962"/>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2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30000"/>
            </a:blip>
            <a:stretch>
              <a:fillRect l="-6250" r="-6250"/>
            </a:stretch>
          </a:blipFill>
        </p:spPr>
        <p:txBody>
          <a:bodyPr/>
          <a:lstStyle/>
          <a:p>
            <a:endParaRPr lang="en-MY"/>
          </a:p>
        </p:txBody>
      </p:sp>
      <p:sp>
        <p:nvSpPr>
          <p:cNvPr id="3" name="TextBox 3"/>
          <p:cNvSpPr txBox="1"/>
          <p:nvPr/>
        </p:nvSpPr>
        <p:spPr>
          <a:xfrm>
            <a:off x="0" y="496252"/>
            <a:ext cx="18288000" cy="1141096"/>
          </a:xfrm>
          <a:prstGeom prst="rect">
            <a:avLst/>
          </a:prstGeom>
        </p:spPr>
        <p:txBody>
          <a:bodyPr lIns="0" tIns="0" rIns="0" bIns="0" rtlCol="0" anchor="t">
            <a:spAutoFit/>
          </a:bodyPr>
          <a:lstStyle/>
          <a:p>
            <a:pPr algn="ctr">
              <a:lnSpc>
                <a:spcPts val="7440"/>
              </a:lnSpc>
            </a:pPr>
            <a:r>
              <a:rPr lang="en-US" sz="8000">
                <a:solidFill>
                  <a:srgbClr val="FFFFFF"/>
                </a:solidFill>
                <a:latin typeface="Codec Pro Bold"/>
              </a:rPr>
              <a:t>Data Collection &amp; Annotation </a:t>
            </a:r>
          </a:p>
        </p:txBody>
      </p:sp>
      <p:sp>
        <p:nvSpPr>
          <p:cNvPr id="4" name="TextBox 4"/>
          <p:cNvSpPr txBox="1"/>
          <p:nvPr/>
        </p:nvSpPr>
        <p:spPr>
          <a:xfrm>
            <a:off x="776807" y="1937665"/>
            <a:ext cx="17104181" cy="8549263"/>
          </a:xfrm>
          <a:prstGeom prst="rect">
            <a:avLst/>
          </a:prstGeom>
        </p:spPr>
        <p:txBody>
          <a:bodyPr lIns="0" tIns="0" rIns="0" bIns="0" rtlCol="0" anchor="t">
            <a:spAutoFit/>
          </a:bodyPr>
          <a:lstStyle/>
          <a:p>
            <a:pPr algn="just">
              <a:buFont typeface="Arial"/>
              <a:buChar char="•"/>
            </a:pPr>
            <a:r>
              <a:rPr lang="en-US" sz="3400" b="1" u="sng">
                <a:solidFill>
                  <a:schemeClr val="bg1"/>
                </a:solidFill>
                <a:ea typeface="+mn-lt"/>
                <a:cs typeface="+mn-lt"/>
              </a:rPr>
              <a:t>Dataset Classes:</a:t>
            </a:r>
            <a:endParaRPr lang="en-US" sz="3400" b="1" u="sng">
              <a:solidFill>
                <a:schemeClr val="bg1"/>
              </a:solidFill>
              <a:cs typeface="Calibri"/>
            </a:endParaRPr>
          </a:p>
          <a:p>
            <a:pPr lvl="1" algn="just">
              <a:buFont typeface="Arial"/>
              <a:buChar char="•"/>
            </a:pPr>
            <a:r>
              <a:rPr lang="en-US" sz="3400">
                <a:solidFill>
                  <a:schemeClr val="bg1"/>
                </a:solidFill>
                <a:ea typeface="+mn-lt"/>
                <a:cs typeface="+mn-lt"/>
              </a:rPr>
              <a:t>'Empty': Identifies out-of-stock areas.</a:t>
            </a:r>
            <a:endParaRPr lang="en-US" sz="3400">
              <a:solidFill>
                <a:schemeClr val="bg1"/>
              </a:solidFill>
              <a:cs typeface="Calibri"/>
            </a:endParaRPr>
          </a:p>
          <a:p>
            <a:pPr lvl="1" algn="just">
              <a:buFont typeface="Arial"/>
              <a:buChar char="•"/>
            </a:pPr>
            <a:r>
              <a:rPr lang="en-US" sz="3400">
                <a:solidFill>
                  <a:schemeClr val="bg1"/>
                </a:solidFill>
                <a:ea typeface="+mn-lt"/>
                <a:cs typeface="+mn-lt"/>
              </a:rPr>
              <a:t>'Misalignment': Detects non-compliant shelf arrangements.</a:t>
            </a:r>
          </a:p>
          <a:p>
            <a:pPr algn="just">
              <a:buFont typeface="Arial"/>
              <a:buChar char="•"/>
            </a:pPr>
            <a:r>
              <a:rPr lang="en-US" sz="3400" b="1" u="sng">
                <a:solidFill>
                  <a:schemeClr val="bg1"/>
                </a:solidFill>
                <a:ea typeface="+mn-lt"/>
                <a:cs typeface="+mn-lt"/>
              </a:rPr>
              <a:t>Image Count</a:t>
            </a:r>
            <a:r>
              <a:rPr lang="en-US" sz="3400" u="sng">
                <a:solidFill>
                  <a:schemeClr val="bg1"/>
                </a:solidFill>
                <a:ea typeface="+mn-lt"/>
                <a:cs typeface="+mn-lt"/>
              </a:rPr>
              <a:t>:</a:t>
            </a:r>
            <a:endParaRPr lang="en-US" sz="3400" u="sng">
              <a:solidFill>
                <a:schemeClr val="bg1"/>
              </a:solidFill>
              <a:cs typeface="Calibri"/>
            </a:endParaRPr>
          </a:p>
          <a:p>
            <a:pPr lvl="1" algn="just">
              <a:buFont typeface="Arial"/>
              <a:buChar char="•"/>
            </a:pPr>
            <a:r>
              <a:rPr lang="en-US" sz="3400">
                <a:solidFill>
                  <a:schemeClr val="bg1"/>
                </a:solidFill>
                <a:ea typeface="+mn-lt"/>
                <a:cs typeface="+mn-lt"/>
              </a:rPr>
              <a:t>Initially larger dataset faced issues; refined to 200 annotated images.</a:t>
            </a:r>
          </a:p>
          <a:p>
            <a:pPr lvl="1" algn="just">
              <a:buFont typeface="Arial"/>
              <a:buChar char="•"/>
            </a:pPr>
            <a:r>
              <a:rPr lang="en-US" sz="3400" b="1">
                <a:solidFill>
                  <a:schemeClr val="bg1"/>
                </a:solidFill>
                <a:ea typeface="+mn-lt"/>
                <a:cs typeface="+mn-lt"/>
              </a:rPr>
              <a:t>Training Images</a:t>
            </a:r>
            <a:r>
              <a:rPr lang="en-US" sz="3400">
                <a:solidFill>
                  <a:schemeClr val="bg1"/>
                </a:solidFill>
                <a:ea typeface="+mn-lt"/>
                <a:cs typeface="+mn-lt"/>
              </a:rPr>
              <a:t>: 160 per class.</a:t>
            </a:r>
            <a:endParaRPr lang="en-US" sz="3400">
              <a:solidFill>
                <a:schemeClr val="bg1"/>
              </a:solidFill>
              <a:cs typeface="Calibri"/>
            </a:endParaRPr>
          </a:p>
          <a:p>
            <a:pPr lvl="1" algn="just">
              <a:buFont typeface="Arial"/>
              <a:buChar char="•"/>
            </a:pPr>
            <a:r>
              <a:rPr lang="en-US" sz="3400" b="1">
                <a:solidFill>
                  <a:schemeClr val="bg1"/>
                </a:solidFill>
                <a:ea typeface="+mn-lt"/>
                <a:cs typeface="+mn-lt"/>
              </a:rPr>
              <a:t>Validation Images</a:t>
            </a:r>
            <a:r>
              <a:rPr lang="en-US" sz="3400">
                <a:solidFill>
                  <a:schemeClr val="bg1"/>
                </a:solidFill>
                <a:ea typeface="+mn-lt"/>
                <a:cs typeface="+mn-lt"/>
              </a:rPr>
              <a:t>: 20 per class.</a:t>
            </a:r>
            <a:endParaRPr lang="en-US" sz="3400">
              <a:solidFill>
                <a:schemeClr val="bg1"/>
              </a:solidFill>
              <a:cs typeface="Calibri"/>
            </a:endParaRPr>
          </a:p>
          <a:p>
            <a:pPr lvl="1" algn="just">
              <a:buFont typeface="Arial"/>
              <a:buChar char="•"/>
            </a:pPr>
            <a:r>
              <a:rPr lang="en-US" sz="3400" b="1">
                <a:solidFill>
                  <a:schemeClr val="bg1"/>
                </a:solidFill>
                <a:ea typeface="+mn-lt"/>
                <a:cs typeface="+mn-lt"/>
              </a:rPr>
              <a:t>Testing Images</a:t>
            </a:r>
            <a:r>
              <a:rPr lang="en-US" sz="3400">
                <a:solidFill>
                  <a:schemeClr val="bg1"/>
                </a:solidFill>
                <a:ea typeface="+mn-lt"/>
                <a:cs typeface="+mn-lt"/>
              </a:rPr>
              <a:t>: 10 per class reserved for final evaluation.</a:t>
            </a:r>
          </a:p>
          <a:p>
            <a:pPr algn="just">
              <a:buFont typeface="Arial"/>
              <a:buChar char="•"/>
            </a:pPr>
            <a:r>
              <a:rPr lang="en-US" sz="3400" b="1" u="sng">
                <a:solidFill>
                  <a:schemeClr val="bg1"/>
                </a:solidFill>
                <a:ea typeface="+mn-lt"/>
                <a:cs typeface="+mn-lt"/>
              </a:rPr>
              <a:t>Annotation Process</a:t>
            </a:r>
            <a:r>
              <a:rPr lang="en-US" sz="3400" u="sng">
                <a:solidFill>
                  <a:schemeClr val="bg1"/>
                </a:solidFill>
                <a:ea typeface="+mn-lt"/>
                <a:cs typeface="+mn-lt"/>
              </a:rPr>
              <a:t>:</a:t>
            </a:r>
            <a:endParaRPr lang="en-US" sz="3400" u="sng">
              <a:solidFill>
                <a:schemeClr val="bg1"/>
              </a:solidFill>
              <a:cs typeface="Calibri"/>
            </a:endParaRPr>
          </a:p>
          <a:p>
            <a:pPr lvl="1" algn="just">
              <a:buFont typeface="Arial"/>
              <a:buChar char="•"/>
            </a:pPr>
            <a:r>
              <a:rPr lang="en-US" sz="3400">
                <a:solidFill>
                  <a:schemeClr val="bg1"/>
                </a:solidFill>
                <a:ea typeface="+mn-lt"/>
                <a:cs typeface="+mn-lt"/>
              </a:rPr>
              <a:t>Images annotated in XML format for compatibility with TensorFlow's Object Detection API.</a:t>
            </a:r>
          </a:p>
          <a:p>
            <a:pPr lvl="1" algn="just">
              <a:buFont typeface="Arial"/>
              <a:buChar char="•"/>
            </a:pPr>
            <a:r>
              <a:rPr lang="en-US" sz="3400">
                <a:solidFill>
                  <a:schemeClr val="bg1"/>
                </a:solidFill>
                <a:ea typeface="+mn-lt"/>
                <a:cs typeface="+mn-lt"/>
              </a:rPr>
              <a:t>Class labels: 'Empty' (0), 'Misalignment' (1).</a:t>
            </a:r>
            <a:endParaRPr lang="en-US" sz="3400">
              <a:solidFill>
                <a:schemeClr val="bg1"/>
              </a:solidFill>
              <a:cs typeface="Calibri"/>
            </a:endParaRPr>
          </a:p>
          <a:p>
            <a:pPr lvl="1" algn="just">
              <a:buFont typeface="Arial"/>
              <a:buChar char="•"/>
            </a:pPr>
            <a:r>
              <a:rPr lang="en-US" sz="3400">
                <a:solidFill>
                  <a:schemeClr val="bg1"/>
                </a:solidFill>
                <a:ea typeface="+mn-lt"/>
                <a:cs typeface="+mn-lt"/>
              </a:rPr>
              <a:t>Bounding boxes mark specific areas in images.</a:t>
            </a:r>
            <a:endParaRPr lang="en-US" sz="3400">
              <a:solidFill>
                <a:schemeClr val="bg1"/>
              </a:solidFill>
              <a:cs typeface="Calibri"/>
            </a:endParaRPr>
          </a:p>
          <a:p>
            <a:pPr algn="just">
              <a:buFont typeface="Arial"/>
              <a:buChar char="•"/>
            </a:pPr>
            <a:r>
              <a:rPr lang="en-US" sz="3400" b="1" u="sng">
                <a:solidFill>
                  <a:schemeClr val="bg1"/>
                </a:solidFill>
                <a:ea typeface="+mn-lt"/>
                <a:cs typeface="+mn-lt"/>
              </a:rPr>
              <a:t>Image Acquisition</a:t>
            </a:r>
            <a:r>
              <a:rPr lang="en-US" sz="3400" u="sng">
                <a:solidFill>
                  <a:schemeClr val="bg1"/>
                </a:solidFill>
                <a:ea typeface="+mn-lt"/>
                <a:cs typeface="+mn-lt"/>
              </a:rPr>
              <a:t>:</a:t>
            </a:r>
            <a:endParaRPr lang="en-US" sz="3400" u="sng">
              <a:solidFill>
                <a:schemeClr val="bg1"/>
              </a:solidFill>
              <a:cs typeface="Calibri"/>
            </a:endParaRPr>
          </a:p>
          <a:p>
            <a:pPr lvl="1" algn="just">
              <a:buFont typeface="Arial"/>
              <a:buChar char="•"/>
            </a:pPr>
            <a:r>
              <a:rPr lang="en-US" sz="3400">
                <a:solidFill>
                  <a:schemeClr val="bg1"/>
                </a:solidFill>
                <a:ea typeface="+mn-lt"/>
                <a:cs typeface="+mn-lt"/>
              </a:rPr>
              <a:t>Diverse conditions: various environmental settings, viewpoints, and lighting scenarios to enhance dataset diversity.</a:t>
            </a:r>
            <a:endParaRPr lang="en-US" sz="3400">
              <a:solidFill>
                <a:schemeClr val="bg1"/>
              </a:solidFill>
              <a:cs typeface="Calibri"/>
            </a:endParaRPr>
          </a:p>
          <a:p>
            <a:pPr marL="712470" lvl="1" indent="-356235" algn="just">
              <a:lnSpc>
                <a:spcPts val="4620"/>
              </a:lnSpc>
              <a:buFont typeface="Arial"/>
              <a:buChar char="•"/>
            </a:pPr>
            <a:endParaRPr lang="en-US" sz="7200">
              <a:solidFill>
                <a:srgbClr val="FFFFFF"/>
              </a:solidFill>
              <a:latin typeface="Poppins Bold"/>
              <a:cs typeface="Poppins Bold"/>
            </a:endParaRPr>
          </a:p>
        </p:txBody>
      </p:sp>
      <p:pic>
        <p:nvPicPr>
          <p:cNvPr id="7" name="Media8">
            <a:hlinkClick r:id="" action="ppaction://media"/>
            <a:extLst>
              <a:ext uri="{FF2B5EF4-FFF2-40B4-BE49-F238E27FC236}">
                <a16:creationId xmlns:a16="http://schemas.microsoft.com/office/drawing/2014/main" id="{7C79D191-4D1A-40D9-8A07-3C0A305119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023830" y="965592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4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30000"/>
            </a:blip>
            <a:stretch>
              <a:fillRect l="-6250" r="-6250"/>
            </a:stretch>
          </a:blipFill>
        </p:spPr>
        <p:txBody>
          <a:bodyPr/>
          <a:lstStyle/>
          <a:p>
            <a:endParaRPr lang="en-MY"/>
          </a:p>
        </p:txBody>
      </p:sp>
      <p:sp>
        <p:nvSpPr>
          <p:cNvPr id="3" name="Freeform 3"/>
          <p:cNvSpPr/>
          <p:nvPr/>
        </p:nvSpPr>
        <p:spPr>
          <a:xfrm>
            <a:off x="5767861" y="4935726"/>
            <a:ext cx="4261487" cy="4979095"/>
          </a:xfrm>
          <a:custGeom>
            <a:avLst/>
            <a:gdLst/>
            <a:ahLst/>
            <a:cxnLst/>
            <a:rect l="l" t="t" r="r" b="b"/>
            <a:pathLst>
              <a:path w="4261487" h="4979095">
                <a:moveTo>
                  <a:pt x="0" y="0"/>
                </a:moveTo>
                <a:lnTo>
                  <a:pt x="4261487" y="0"/>
                </a:lnTo>
                <a:lnTo>
                  <a:pt x="4261487" y="4979095"/>
                </a:lnTo>
                <a:lnTo>
                  <a:pt x="0" y="4979095"/>
                </a:lnTo>
                <a:lnTo>
                  <a:pt x="0" y="0"/>
                </a:lnTo>
                <a:close/>
              </a:path>
            </a:pathLst>
          </a:custGeom>
          <a:blipFill>
            <a:blip r:embed="rId5"/>
            <a:stretch>
              <a:fillRect/>
            </a:stretch>
          </a:blipFill>
        </p:spPr>
        <p:txBody>
          <a:bodyPr/>
          <a:lstStyle/>
          <a:p>
            <a:endParaRPr lang="en-MY"/>
          </a:p>
        </p:txBody>
      </p:sp>
      <p:sp>
        <p:nvSpPr>
          <p:cNvPr id="4" name="Freeform 4"/>
          <p:cNvSpPr/>
          <p:nvPr/>
        </p:nvSpPr>
        <p:spPr>
          <a:xfrm>
            <a:off x="10865444" y="5244288"/>
            <a:ext cx="6830646" cy="4563547"/>
          </a:xfrm>
          <a:custGeom>
            <a:avLst/>
            <a:gdLst/>
            <a:ahLst/>
            <a:cxnLst/>
            <a:rect l="l" t="t" r="r" b="b"/>
            <a:pathLst>
              <a:path w="6830646" h="4563547">
                <a:moveTo>
                  <a:pt x="0" y="0"/>
                </a:moveTo>
                <a:lnTo>
                  <a:pt x="6830646" y="0"/>
                </a:lnTo>
                <a:lnTo>
                  <a:pt x="6830646" y="4563547"/>
                </a:lnTo>
                <a:lnTo>
                  <a:pt x="0" y="4563547"/>
                </a:lnTo>
                <a:lnTo>
                  <a:pt x="0" y="0"/>
                </a:lnTo>
                <a:close/>
              </a:path>
            </a:pathLst>
          </a:custGeom>
          <a:blipFill>
            <a:blip r:embed="rId6"/>
            <a:stretch>
              <a:fillRect/>
            </a:stretch>
          </a:blipFill>
        </p:spPr>
        <p:txBody>
          <a:bodyPr/>
          <a:lstStyle/>
          <a:p>
            <a:endParaRPr lang="en-MY"/>
          </a:p>
        </p:txBody>
      </p:sp>
      <p:sp>
        <p:nvSpPr>
          <p:cNvPr id="5" name="Freeform 5"/>
          <p:cNvSpPr/>
          <p:nvPr/>
        </p:nvSpPr>
        <p:spPr>
          <a:xfrm>
            <a:off x="1028700" y="4935726"/>
            <a:ext cx="3719931" cy="4979095"/>
          </a:xfrm>
          <a:custGeom>
            <a:avLst/>
            <a:gdLst/>
            <a:ahLst/>
            <a:cxnLst/>
            <a:rect l="l" t="t" r="r" b="b"/>
            <a:pathLst>
              <a:path w="3719931" h="4979095">
                <a:moveTo>
                  <a:pt x="0" y="0"/>
                </a:moveTo>
                <a:lnTo>
                  <a:pt x="3719931" y="0"/>
                </a:lnTo>
                <a:lnTo>
                  <a:pt x="3719931" y="4979095"/>
                </a:lnTo>
                <a:lnTo>
                  <a:pt x="0" y="4979095"/>
                </a:lnTo>
                <a:lnTo>
                  <a:pt x="0" y="0"/>
                </a:lnTo>
                <a:close/>
              </a:path>
            </a:pathLst>
          </a:custGeom>
          <a:blipFill>
            <a:blip r:embed="rId7"/>
            <a:stretch>
              <a:fillRect/>
            </a:stretch>
          </a:blipFill>
        </p:spPr>
        <p:txBody>
          <a:bodyPr/>
          <a:lstStyle/>
          <a:p>
            <a:endParaRPr lang="en-MY"/>
          </a:p>
        </p:txBody>
      </p:sp>
      <p:sp>
        <p:nvSpPr>
          <p:cNvPr id="6" name="TextBox 6"/>
          <p:cNvSpPr txBox="1"/>
          <p:nvPr/>
        </p:nvSpPr>
        <p:spPr>
          <a:xfrm>
            <a:off x="0" y="496252"/>
            <a:ext cx="18288000" cy="1141096"/>
          </a:xfrm>
          <a:prstGeom prst="rect">
            <a:avLst/>
          </a:prstGeom>
        </p:spPr>
        <p:txBody>
          <a:bodyPr lIns="0" tIns="0" rIns="0" bIns="0" rtlCol="0" anchor="t">
            <a:spAutoFit/>
          </a:bodyPr>
          <a:lstStyle/>
          <a:p>
            <a:pPr algn="ctr">
              <a:lnSpc>
                <a:spcPts val="7440"/>
              </a:lnSpc>
            </a:pPr>
            <a:r>
              <a:rPr lang="en-US" sz="8000">
                <a:solidFill>
                  <a:srgbClr val="FFFFFF"/>
                </a:solidFill>
                <a:latin typeface="Codec Pro Bold"/>
              </a:rPr>
              <a:t>Data Collection &amp; Annotation </a:t>
            </a:r>
          </a:p>
        </p:txBody>
      </p:sp>
      <p:sp>
        <p:nvSpPr>
          <p:cNvPr id="7" name="TextBox 7"/>
          <p:cNvSpPr txBox="1"/>
          <p:nvPr/>
        </p:nvSpPr>
        <p:spPr>
          <a:xfrm>
            <a:off x="591910" y="1064895"/>
            <a:ext cx="17104181" cy="4078605"/>
          </a:xfrm>
          <a:prstGeom prst="rect">
            <a:avLst/>
          </a:prstGeom>
        </p:spPr>
        <p:txBody>
          <a:bodyPr lIns="0" tIns="0" rIns="0" bIns="0" rtlCol="0" anchor="t">
            <a:spAutoFit/>
          </a:bodyPr>
          <a:lstStyle/>
          <a:p>
            <a:pPr algn="just">
              <a:lnSpc>
                <a:spcPts val="4620"/>
              </a:lnSpc>
            </a:pPr>
            <a:endParaRPr/>
          </a:p>
          <a:p>
            <a:pPr marL="712470" lvl="1" indent="-356235" algn="just">
              <a:lnSpc>
                <a:spcPts val="4620"/>
              </a:lnSpc>
              <a:buFont typeface="Arial"/>
              <a:buChar char="•"/>
            </a:pPr>
            <a:r>
              <a:rPr lang="en-US" sz="3300">
                <a:solidFill>
                  <a:srgbClr val="FFFFFF"/>
                </a:solidFill>
                <a:latin typeface="Poppins Bold"/>
              </a:rPr>
              <a:t>Annotation Process</a:t>
            </a:r>
          </a:p>
          <a:p>
            <a:pPr marL="1424940" lvl="2" indent="-474980" algn="just">
              <a:lnSpc>
                <a:spcPts val="4620"/>
              </a:lnSpc>
              <a:buFont typeface="Arial"/>
              <a:buChar char="⚬"/>
            </a:pPr>
            <a:r>
              <a:rPr lang="en-US" sz="3300">
                <a:solidFill>
                  <a:srgbClr val="FFFFFF"/>
                </a:solidFill>
                <a:latin typeface="Poppins"/>
              </a:rPr>
              <a:t>Used </a:t>
            </a:r>
            <a:r>
              <a:rPr lang="en-US" sz="3300">
                <a:solidFill>
                  <a:srgbClr val="FFFFFF"/>
                </a:solidFill>
                <a:latin typeface="Poppins Italics"/>
              </a:rPr>
              <a:t>labellmg</a:t>
            </a:r>
            <a:r>
              <a:rPr lang="en-US" sz="3300">
                <a:solidFill>
                  <a:srgbClr val="FFFFFF"/>
                </a:solidFill>
                <a:latin typeface="Poppins"/>
              </a:rPr>
              <a:t> to manually annotate images.</a:t>
            </a:r>
          </a:p>
          <a:p>
            <a:pPr marL="1424940" lvl="2" indent="-474980" algn="just">
              <a:lnSpc>
                <a:spcPts val="4620"/>
              </a:lnSpc>
              <a:buFont typeface="Arial"/>
              <a:buChar char="⚬"/>
            </a:pPr>
            <a:r>
              <a:rPr lang="en-US" sz="3300">
                <a:solidFill>
                  <a:srgbClr val="FFFFFF"/>
                </a:solidFill>
                <a:latin typeface="Poppins"/>
              </a:rPr>
              <a:t>Bounding boxes drawn for 'Empty' , 'Misalignment' and both ‘Empty and Misalignment’ scenarios.</a:t>
            </a:r>
          </a:p>
          <a:p>
            <a:pPr marL="1424940" lvl="2" indent="-474980" algn="just">
              <a:lnSpc>
                <a:spcPts val="4620"/>
              </a:lnSpc>
              <a:spcBef>
                <a:spcPct val="0"/>
              </a:spcBef>
              <a:buFont typeface="Arial"/>
              <a:buChar char="⚬"/>
            </a:pPr>
            <a:r>
              <a:rPr lang="en-US" sz="3300">
                <a:solidFill>
                  <a:srgbClr val="FFFFFF"/>
                </a:solidFill>
                <a:latin typeface="Poppins"/>
              </a:rPr>
              <a:t>Precise annotations for accurate model training.</a:t>
            </a:r>
          </a:p>
          <a:p>
            <a:pPr algn="just">
              <a:lnSpc>
                <a:spcPts val="4620"/>
              </a:lnSpc>
              <a:spcBef>
                <a:spcPct val="0"/>
              </a:spcBef>
            </a:pPr>
            <a:endParaRPr lang="en-US" sz="3300">
              <a:solidFill>
                <a:srgbClr val="FFFFFF"/>
              </a:solidFill>
              <a:latin typeface="Poppins"/>
            </a:endParaRPr>
          </a:p>
        </p:txBody>
      </p:sp>
      <p:pic>
        <p:nvPicPr>
          <p:cNvPr id="9" name="Media7">
            <a:hlinkClick r:id="" action="ppaction://media"/>
            <a:extLst>
              <a:ext uri="{FF2B5EF4-FFF2-40B4-BE49-F238E27FC236}">
                <a16:creationId xmlns:a16="http://schemas.microsoft.com/office/drawing/2014/main" id="{24FCC679-CB32-435A-85C1-C7EE1593472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6671925" y="4170363"/>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8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alphaModFix amt="30000"/>
            </a:blip>
            <a:stretch>
              <a:fillRect l="-6250" r="-6250"/>
            </a:stretch>
          </a:blipFill>
        </p:spPr>
        <p:txBody>
          <a:bodyPr/>
          <a:lstStyle/>
          <a:p>
            <a:endParaRPr lang="en-MY"/>
          </a:p>
        </p:txBody>
      </p:sp>
      <p:sp>
        <p:nvSpPr>
          <p:cNvPr id="3" name="TextBox 3"/>
          <p:cNvSpPr txBox="1"/>
          <p:nvPr/>
        </p:nvSpPr>
        <p:spPr>
          <a:xfrm>
            <a:off x="0" y="128588"/>
            <a:ext cx="18878582" cy="1952625"/>
          </a:xfrm>
          <a:prstGeom prst="rect">
            <a:avLst/>
          </a:prstGeom>
        </p:spPr>
        <p:txBody>
          <a:bodyPr lIns="0" tIns="0" rIns="0" bIns="0" rtlCol="0" anchor="t">
            <a:spAutoFit/>
          </a:bodyPr>
          <a:lstStyle/>
          <a:p>
            <a:pPr algn="ctr">
              <a:lnSpc>
                <a:spcPts val="6974"/>
              </a:lnSpc>
            </a:pPr>
            <a:r>
              <a:rPr lang="en-US" sz="7499">
                <a:solidFill>
                  <a:srgbClr val="FFFFFF"/>
                </a:solidFill>
                <a:latin typeface="Codec Pro Bold"/>
              </a:rPr>
              <a:t>Implemented machine learning techniques</a:t>
            </a:r>
          </a:p>
        </p:txBody>
      </p:sp>
      <p:sp>
        <p:nvSpPr>
          <p:cNvPr id="4" name="TextBox 4"/>
          <p:cNvSpPr txBox="1"/>
          <p:nvPr/>
        </p:nvSpPr>
        <p:spPr>
          <a:xfrm>
            <a:off x="5882559" y="2726083"/>
            <a:ext cx="6522883" cy="782955"/>
          </a:xfrm>
          <a:prstGeom prst="rect">
            <a:avLst/>
          </a:prstGeom>
        </p:spPr>
        <p:txBody>
          <a:bodyPr lIns="0" tIns="0" rIns="0" bIns="0" rtlCol="0" anchor="t">
            <a:spAutoFit/>
          </a:bodyPr>
          <a:lstStyle/>
          <a:p>
            <a:pPr algn="ctr">
              <a:lnSpc>
                <a:spcPts val="5939"/>
              </a:lnSpc>
            </a:pPr>
            <a:r>
              <a:rPr lang="en-US" sz="4399">
                <a:solidFill>
                  <a:srgbClr val="FFFFFF"/>
                </a:solidFill>
                <a:latin typeface="Bryndan Write Bold"/>
              </a:rPr>
              <a:t>MODEL CONFIGURATION</a:t>
            </a:r>
          </a:p>
        </p:txBody>
      </p:sp>
      <p:sp>
        <p:nvSpPr>
          <p:cNvPr id="5" name="Freeform 5"/>
          <p:cNvSpPr/>
          <p:nvPr/>
        </p:nvSpPr>
        <p:spPr>
          <a:xfrm>
            <a:off x="570521" y="4268209"/>
            <a:ext cx="3900971" cy="5374708"/>
          </a:xfrm>
          <a:custGeom>
            <a:avLst/>
            <a:gdLst/>
            <a:ahLst/>
            <a:cxnLst/>
            <a:rect l="l" t="t" r="r" b="b"/>
            <a:pathLst>
              <a:path w="3900971" h="5374708">
                <a:moveTo>
                  <a:pt x="0" y="0"/>
                </a:moveTo>
                <a:lnTo>
                  <a:pt x="3900971" y="0"/>
                </a:lnTo>
                <a:lnTo>
                  <a:pt x="3900971" y="5374708"/>
                </a:lnTo>
                <a:lnTo>
                  <a:pt x="0" y="5374708"/>
                </a:lnTo>
                <a:lnTo>
                  <a:pt x="0" y="0"/>
                </a:lnTo>
                <a:close/>
              </a:path>
            </a:pathLst>
          </a:custGeom>
          <a:blipFill>
            <a:blip r:embed="rId6">
              <a:extLst>
                <a:ext uri="{96DAC541-7B7A-43D3-8B79-37D633B846F1}">
                  <asvg:svgBlip xmlns:asvg="http://schemas.microsoft.com/office/drawing/2016/SVG/main" r:embed="rId7"/>
                </a:ext>
              </a:extLst>
            </a:blip>
            <a:stretch>
              <a:fillRect r="-55779" b="-44261"/>
            </a:stretch>
          </a:blipFill>
        </p:spPr>
        <p:txBody>
          <a:bodyPr/>
          <a:lstStyle/>
          <a:p>
            <a:endParaRPr lang="en-MY"/>
          </a:p>
        </p:txBody>
      </p:sp>
      <p:sp>
        <p:nvSpPr>
          <p:cNvPr id="6" name="TextBox 6"/>
          <p:cNvSpPr txBox="1"/>
          <p:nvPr/>
        </p:nvSpPr>
        <p:spPr>
          <a:xfrm>
            <a:off x="688969" y="5077220"/>
            <a:ext cx="3529606" cy="327975"/>
          </a:xfrm>
          <a:prstGeom prst="rect">
            <a:avLst/>
          </a:prstGeom>
        </p:spPr>
        <p:txBody>
          <a:bodyPr lIns="0" tIns="0" rIns="0" bIns="0" rtlCol="0" anchor="t">
            <a:spAutoFit/>
          </a:bodyPr>
          <a:lstStyle/>
          <a:p>
            <a:pPr algn="ctr">
              <a:lnSpc>
                <a:spcPts val="2460"/>
              </a:lnSpc>
            </a:pPr>
            <a:r>
              <a:rPr lang="en-US" sz="3000" b="1">
                <a:solidFill>
                  <a:srgbClr val="000000"/>
                </a:solidFill>
                <a:latin typeface="Arimo Bold"/>
              </a:rPr>
              <a:t>SSD MobileNet V2</a:t>
            </a:r>
          </a:p>
        </p:txBody>
      </p:sp>
      <p:sp>
        <p:nvSpPr>
          <p:cNvPr id="7" name="Freeform 7"/>
          <p:cNvSpPr/>
          <p:nvPr/>
        </p:nvSpPr>
        <p:spPr>
          <a:xfrm>
            <a:off x="5026954" y="4360044"/>
            <a:ext cx="3900971" cy="5374708"/>
          </a:xfrm>
          <a:custGeom>
            <a:avLst/>
            <a:gdLst/>
            <a:ahLst/>
            <a:cxnLst/>
            <a:rect l="l" t="t" r="r" b="b"/>
            <a:pathLst>
              <a:path w="3900971" h="5374708">
                <a:moveTo>
                  <a:pt x="0" y="0"/>
                </a:moveTo>
                <a:lnTo>
                  <a:pt x="3900971" y="0"/>
                </a:lnTo>
                <a:lnTo>
                  <a:pt x="3900971" y="5374708"/>
                </a:lnTo>
                <a:lnTo>
                  <a:pt x="0" y="5374708"/>
                </a:lnTo>
                <a:lnTo>
                  <a:pt x="0" y="0"/>
                </a:lnTo>
                <a:close/>
              </a:path>
            </a:pathLst>
          </a:custGeom>
          <a:blipFill>
            <a:blip r:embed="rId6">
              <a:extLst>
                <a:ext uri="{96DAC541-7B7A-43D3-8B79-37D633B846F1}">
                  <asvg:svgBlip xmlns:asvg="http://schemas.microsoft.com/office/drawing/2016/SVG/main" r:embed="rId7"/>
                </a:ext>
              </a:extLst>
            </a:blip>
            <a:stretch>
              <a:fillRect r="-55779" b="-44261"/>
            </a:stretch>
          </a:blipFill>
        </p:spPr>
        <p:txBody>
          <a:bodyPr/>
          <a:lstStyle/>
          <a:p>
            <a:endParaRPr lang="en-MY"/>
          </a:p>
        </p:txBody>
      </p:sp>
      <p:sp>
        <p:nvSpPr>
          <p:cNvPr id="8" name="TextBox 8"/>
          <p:cNvSpPr txBox="1"/>
          <p:nvPr/>
        </p:nvSpPr>
        <p:spPr>
          <a:xfrm>
            <a:off x="5398318" y="6007107"/>
            <a:ext cx="3158242" cy="2314575"/>
          </a:xfrm>
          <a:prstGeom prst="rect">
            <a:avLst/>
          </a:prstGeom>
        </p:spPr>
        <p:txBody>
          <a:bodyPr lIns="0" tIns="0" rIns="0" bIns="0" rtlCol="0" anchor="t">
            <a:spAutoFit/>
          </a:bodyPr>
          <a:lstStyle/>
          <a:p>
            <a:pPr algn="ctr">
              <a:lnSpc>
                <a:spcPts val="4500"/>
              </a:lnSpc>
            </a:pPr>
            <a:r>
              <a:rPr lang="en-US" sz="3000">
                <a:solidFill>
                  <a:srgbClr val="000000"/>
                </a:solidFill>
                <a:latin typeface="Codec Pro Bold"/>
              </a:rPr>
              <a:t>Enhances detection under varied lighting conditions.</a:t>
            </a:r>
          </a:p>
        </p:txBody>
      </p:sp>
      <p:sp>
        <p:nvSpPr>
          <p:cNvPr id="9" name="TextBox 9"/>
          <p:cNvSpPr txBox="1"/>
          <p:nvPr/>
        </p:nvSpPr>
        <p:spPr>
          <a:xfrm>
            <a:off x="4926101" y="5069429"/>
            <a:ext cx="4117046" cy="659130"/>
          </a:xfrm>
          <a:prstGeom prst="rect">
            <a:avLst/>
          </a:prstGeom>
        </p:spPr>
        <p:txBody>
          <a:bodyPr lIns="0" tIns="0" rIns="0" bIns="0" rtlCol="0" anchor="t">
            <a:spAutoFit/>
          </a:bodyPr>
          <a:lstStyle/>
          <a:p>
            <a:pPr algn="ctr">
              <a:lnSpc>
                <a:spcPts val="2460"/>
              </a:lnSpc>
            </a:pPr>
            <a:r>
              <a:rPr lang="en-US" sz="3000" b="1">
                <a:latin typeface="Arimo Bold"/>
              </a:rPr>
              <a:t>SSD MobileNet V2 FPNLite-320:</a:t>
            </a:r>
            <a:endParaRPr lang="en-US" sz="3000" b="1">
              <a:latin typeface="Arimo Bold"/>
              <a:ea typeface="Arimo Bold"/>
              <a:cs typeface="Arimo Bold"/>
            </a:endParaRPr>
          </a:p>
        </p:txBody>
      </p:sp>
      <p:sp>
        <p:nvSpPr>
          <p:cNvPr id="10" name="Freeform 10"/>
          <p:cNvSpPr/>
          <p:nvPr/>
        </p:nvSpPr>
        <p:spPr>
          <a:xfrm>
            <a:off x="9480375" y="4405961"/>
            <a:ext cx="3900971" cy="5374708"/>
          </a:xfrm>
          <a:custGeom>
            <a:avLst/>
            <a:gdLst/>
            <a:ahLst/>
            <a:cxnLst/>
            <a:rect l="l" t="t" r="r" b="b"/>
            <a:pathLst>
              <a:path w="3900971" h="5374708">
                <a:moveTo>
                  <a:pt x="0" y="0"/>
                </a:moveTo>
                <a:lnTo>
                  <a:pt x="3900971" y="0"/>
                </a:lnTo>
                <a:lnTo>
                  <a:pt x="3900971" y="5374708"/>
                </a:lnTo>
                <a:lnTo>
                  <a:pt x="0" y="5374708"/>
                </a:lnTo>
                <a:lnTo>
                  <a:pt x="0" y="0"/>
                </a:lnTo>
                <a:close/>
              </a:path>
            </a:pathLst>
          </a:custGeom>
          <a:blipFill>
            <a:blip r:embed="rId6">
              <a:extLst>
                <a:ext uri="{96DAC541-7B7A-43D3-8B79-37D633B846F1}">
                  <asvg:svgBlip xmlns:asvg="http://schemas.microsoft.com/office/drawing/2016/SVG/main" r:embed="rId7"/>
                </a:ext>
              </a:extLst>
            </a:blip>
            <a:stretch>
              <a:fillRect r="-55779" b="-44261"/>
            </a:stretch>
          </a:blipFill>
        </p:spPr>
        <p:txBody>
          <a:bodyPr/>
          <a:lstStyle/>
          <a:p>
            <a:endParaRPr lang="en-MY"/>
          </a:p>
        </p:txBody>
      </p:sp>
      <p:sp>
        <p:nvSpPr>
          <p:cNvPr id="11" name="TextBox 11"/>
          <p:cNvSpPr txBox="1"/>
          <p:nvPr/>
        </p:nvSpPr>
        <p:spPr>
          <a:xfrm>
            <a:off x="9851850" y="5800725"/>
            <a:ext cx="3158242" cy="3457575"/>
          </a:xfrm>
          <a:prstGeom prst="rect">
            <a:avLst/>
          </a:prstGeom>
        </p:spPr>
        <p:txBody>
          <a:bodyPr lIns="0" tIns="0" rIns="0" bIns="0" rtlCol="0" anchor="t">
            <a:spAutoFit/>
          </a:bodyPr>
          <a:lstStyle/>
          <a:p>
            <a:pPr algn="ctr">
              <a:lnSpc>
                <a:spcPts val="4500"/>
              </a:lnSpc>
            </a:pPr>
            <a:r>
              <a:rPr lang="en-US" sz="3000">
                <a:solidFill>
                  <a:srgbClr val="000000"/>
                </a:solidFill>
                <a:latin typeface="Codec Pro"/>
              </a:rPr>
              <a:t>Offers high resolution for accurate detection in densely packed shelves.</a:t>
            </a:r>
          </a:p>
        </p:txBody>
      </p:sp>
      <p:sp>
        <p:nvSpPr>
          <p:cNvPr id="12" name="TextBox 12"/>
          <p:cNvSpPr txBox="1"/>
          <p:nvPr/>
        </p:nvSpPr>
        <p:spPr>
          <a:xfrm>
            <a:off x="9237585" y="5081729"/>
            <a:ext cx="4141525" cy="659130"/>
          </a:xfrm>
          <a:prstGeom prst="rect">
            <a:avLst/>
          </a:prstGeom>
        </p:spPr>
        <p:txBody>
          <a:bodyPr lIns="0" tIns="0" rIns="0" bIns="0" rtlCol="0" anchor="t">
            <a:spAutoFit/>
          </a:bodyPr>
          <a:lstStyle/>
          <a:p>
            <a:pPr algn="ctr">
              <a:lnSpc>
                <a:spcPts val="2460"/>
              </a:lnSpc>
            </a:pPr>
            <a:r>
              <a:rPr lang="en-US" sz="3200" b="1">
                <a:latin typeface="Arimo Bold"/>
              </a:rPr>
              <a:t>SSD MobileNet V2 FPNLite-640</a:t>
            </a:r>
            <a:endParaRPr lang="en-US" sz="3200" b="1">
              <a:latin typeface="Arimo Bold"/>
              <a:ea typeface="Arimo Bold"/>
              <a:cs typeface="Arimo Bold"/>
            </a:endParaRPr>
          </a:p>
        </p:txBody>
      </p:sp>
      <p:sp>
        <p:nvSpPr>
          <p:cNvPr id="13" name="Freeform 13"/>
          <p:cNvSpPr/>
          <p:nvPr/>
        </p:nvSpPr>
        <p:spPr>
          <a:xfrm>
            <a:off x="13933796" y="4451879"/>
            <a:ext cx="3900971" cy="5374708"/>
          </a:xfrm>
          <a:custGeom>
            <a:avLst/>
            <a:gdLst/>
            <a:ahLst/>
            <a:cxnLst/>
            <a:rect l="l" t="t" r="r" b="b"/>
            <a:pathLst>
              <a:path w="3900971" h="5374708">
                <a:moveTo>
                  <a:pt x="0" y="0"/>
                </a:moveTo>
                <a:lnTo>
                  <a:pt x="3900971" y="0"/>
                </a:lnTo>
                <a:lnTo>
                  <a:pt x="3900971" y="5374708"/>
                </a:lnTo>
                <a:lnTo>
                  <a:pt x="0" y="5374708"/>
                </a:lnTo>
                <a:lnTo>
                  <a:pt x="0" y="0"/>
                </a:lnTo>
                <a:close/>
              </a:path>
            </a:pathLst>
          </a:custGeom>
          <a:blipFill>
            <a:blip r:embed="rId6">
              <a:extLst>
                <a:ext uri="{96DAC541-7B7A-43D3-8B79-37D633B846F1}">
                  <asvg:svgBlip xmlns:asvg="http://schemas.microsoft.com/office/drawing/2016/SVG/main" r:embed="rId7"/>
                </a:ext>
              </a:extLst>
            </a:blip>
            <a:stretch>
              <a:fillRect r="-55779" b="-44261"/>
            </a:stretch>
          </a:blipFill>
        </p:spPr>
        <p:txBody>
          <a:bodyPr/>
          <a:lstStyle/>
          <a:p>
            <a:endParaRPr lang="en-MY"/>
          </a:p>
        </p:txBody>
      </p:sp>
      <p:sp>
        <p:nvSpPr>
          <p:cNvPr id="14" name="TextBox 14"/>
          <p:cNvSpPr txBox="1"/>
          <p:nvPr/>
        </p:nvSpPr>
        <p:spPr>
          <a:xfrm>
            <a:off x="14352395" y="6098942"/>
            <a:ext cx="3158242" cy="2314575"/>
          </a:xfrm>
          <a:prstGeom prst="rect">
            <a:avLst/>
          </a:prstGeom>
        </p:spPr>
        <p:txBody>
          <a:bodyPr lIns="0" tIns="0" rIns="0" bIns="0" rtlCol="0" anchor="t">
            <a:spAutoFit/>
          </a:bodyPr>
          <a:lstStyle/>
          <a:p>
            <a:pPr algn="ctr">
              <a:lnSpc>
                <a:spcPts val="4500"/>
              </a:lnSpc>
            </a:pPr>
            <a:r>
              <a:rPr lang="en-US" sz="3000">
                <a:solidFill>
                  <a:srgbClr val="000000"/>
                </a:solidFill>
                <a:latin typeface="Codec Pro"/>
              </a:rPr>
              <a:t>Performs object localization and classification in a single pass.</a:t>
            </a:r>
          </a:p>
        </p:txBody>
      </p:sp>
      <p:sp>
        <p:nvSpPr>
          <p:cNvPr id="15" name="TextBox 15"/>
          <p:cNvSpPr txBox="1"/>
          <p:nvPr/>
        </p:nvSpPr>
        <p:spPr>
          <a:xfrm>
            <a:off x="13876091" y="5144456"/>
            <a:ext cx="4110849" cy="659130"/>
          </a:xfrm>
          <a:prstGeom prst="rect">
            <a:avLst/>
          </a:prstGeom>
        </p:spPr>
        <p:txBody>
          <a:bodyPr lIns="0" tIns="0" rIns="0" bIns="0" rtlCol="0" anchor="t">
            <a:spAutoFit/>
          </a:bodyPr>
          <a:lstStyle/>
          <a:p>
            <a:pPr algn="ctr">
              <a:lnSpc>
                <a:spcPts val="2460"/>
              </a:lnSpc>
            </a:pPr>
            <a:r>
              <a:rPr lang="en-US" sz="3000" b="1">
                <a:solidFill>
                  <a:srgbClr val="000000"/>
                </a:solidFill>
                <a:latin typeface="Arimo Bold"/>
              </a:rPr>
              <a:t>Single Shot MultiBox Detector Module</a:t>
            </a:r>
          </a:p>
        </p:txBody>
      </p:sp>
      <p:sp>
        <p:nvSpPr>
          <p:cNvPr id="16" name="TextBox 16"/>
          <p:cNvSpPr txBox="1"/>
          <p:nvPr/>
        </p:nvSpPr>
        <p:spPr>
          <a:xfrm>
            <a:off x="830016" y="6127517"/>
            <a:ext cx="3381982" cy="21717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odec Pro"/>
              </a:rPr>
              <a:t>Efficient and effective for quick scans of retail shelves.</a:t>
            </a:r>
          </a:p>
        </p:txBody>
      </p:sp>
      <p:pic>
        <p:nvPicPr>
          <p:cNvPr id="56" name="Audio 55">
            <a:hlinkClick r:id="" action="ppaction://media"/>
            <a:extLst>
              <a:ext uri="{FF2B5EF4-FFF2-40B4-BE49-F238E27FC236}">
                <a16:creationId xmlns:a16="http://schemas.microsoft.com/office/drawing/2014/main" id="{F5188E56-35C2-03C1-4A7C-D74F7E5FC4D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6531"/>
    </mc:Choice>
    <mc:Fallback xmlns="">
      <p:transition spd="slow" advTm="26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alphaModFix amt="30000"/>
            </a:blip>
            <a:stretch>
              <a:fillRect l="-6250" r="-6250"/>
            </a:stretch>
          </a:blipFill>
        </p:spPr>
        <p:txBody>
          <a:bodyPr/>
          <a:lstStyle/>
          <a:p>
            <a:endParaRPr lang="en-MY"/>
          </a:p>
        </p:txBody>
      </p:sp>
      <p:sp>
        <p:nvSpPr>
          <p:cNvPr id="3" name="TextBox 3"/>
          <p:cNvSpPr txBox="1"/>
          <p:nvPr/>
        </p:nvSpPr>
        <p:spPr>
          <a:xfrm>
            <a:off x="0" y="128588"/>
            <a:ext cx="18878582" cy="1952625"/>
          </a:xfrm>
          <a:prstGeom prst="rect">
            <a:avLst/>
          </a:prstGeom>
        </p:spPr>
        <p:txBody>
          <a:bodyPr lIns="0" tIns="0" rIns="0" bIns="0" rtlCol="0" anchor="t">
            <a:spAutoFit/>
          </a:bodyPr>
          <a:lstStyle/>
          <a:p>
            <a:pPr algn="ctr">
              <a:lnSpc>
                <a:spcPts val="6974"/>
              </a:lnSpc>
            </a:pPr>
            <a:r>
              <a:rPr lang="en-US" sz="7499">
                <a:solidFill>
                  <a:srgbClr val="FFFFFF"/>
                </a:solidFill>
                <a:latin typeface="Codec Pro Bold"/>
              </a:rPr>
              <a:t>Implemented machine learning techniques</a:t>
            </a:r>
          </a:p>
        </p:txBody>
      </p:sp>
      <p:sp>
        <p:nvSpPr>
          <p:cNvPr id="4" name="TextBox 4"/>
          <p:cNvSpPr txBox="1"/>
          <p:nvPr/>
        </p:nvSpPr>
        <p:spPr>
          <a:xfrm>
            <a:off x="1028700" y="2403475"/>
            <a:ext cx="16230600" cy="6854825"/>
          </a:xfrm>
          <a:prstGeom prst="rect">
            <a:avLst/>
          </a:prstGeom>
        </p:spPr>
        <p:txBody>
          <a:bodyPr lIns="0" tIns="0" rIns="0" bIns="0" rtlCol="0" anchor="t">
            <a:spAutoFit/>
          </a:bodyPr>
          <a:lstStyle/>
          <a:p>
            <a:pPr marL="755650" lvl="1" indent="-377825" algn="l">
              <a:lnSpc>
                <a:spcPts val="4900"/>
              </a:lnSpc>
              <a:buFont typeface="Arial"/>
              <a:buChar char="•"/>
            </a:pPr>
            <a:r>
              <a:rPr lang="en-US" sz="3500">
                <a:solidFill>
                  <a:srgbClr val="FFFFFF"/>
                </a:solidFill>
                <a:latin typeface="Codec Pro Bold"/>
              </a:rPr>
              <a:t>Training Process</a:t>
            </a:r>
            <a:endParaRPr lang="en-US"/>
          </a:p>
          <a:p>
            <a:pPr marL="1511300" lvl="2" indent="-503555" algn="l">
              <a:lnSpc>
                <a:spcPts val="4900"/>
              </a:lnSpc>
              <a:buFont typeface="Arial"/>
              <a:buChar char="⚬"/>
            </a:pPr>
            <a:r>
              <a:rPr lang="en-US" sz="3500">
                <a:solidFill>
                  <a:srgbClr val="FFFFFF"/>
                </a:solidFill>
                <a:latin typeface="Codec Pro"/>
              </a:rPr>
              <a:t>Used pre-trained weights from COCO dataset.</a:t>
            </a:r>
          </a:p>
          <a:p>
            <a:pPr marL="1511300" lvl="2" indent="-503555" algn="l">
              <a:lnSpc>
                <a:spcPts val="4900"/>
              </a:lnSpc>
              <a:buFont typeface="Arial"/>
              <a:buChar char="⚬"/>
            </a:pPr>
            <a:r>
              <a:rPr lang="en-US" sz="3500">
                <a:solidFill>
                  <a:srgbClr val="FFFFFF"/>
                </a:solidFill>
                <a:latin typeface="Codec Pro"/>
              </a:rPr>
              <a:t>Modified weights for retail settings.</a:t>
            </a:r>
          </a:p>
          <a:p>
            <a:pPr marL="1511300" lvl="2" indent="-503555" algn="l">
              <a:lnSpc>
                <a:spcPts val="4900"/>
              </a:lnSpc>
              <a:buFont typeface="Arial"/>
              <a:buChar char="⚬"/>
            </a:pPr>
            <a:r>
              <a:rPr lang="en-US" sz="3500">
                <a:solidFill>
                  <a:srgbClr val="FFFFFF"/>
                </a:solidFill>
                <a:latin typeface="Codec Pro"/>
              </a:rPr>
              <a:t>Used data augmentation techniques like batch normalization and horizontal flipping.</a:t>
            </a:r>
          </a:p>
          <a:p>
            <a:pPr marL="1511300" lvl="2" indent="-503555" algn="l">
              <a:lnSpc>
                <a:spcPts val="4900"/>
              </a:lnSpc>
              <a:buFont typeface="Arial"/>
              <a:buChar char="⚬"/>
            </a:pPr>
            <a:r>
              <a:rPr lang="en-US" sz="3500">
                <a:solidFill>
                  <a:srgbClr val="FFFFFF"/>
                </a:solidFill>
                <a:latin typeface="Codec Pro"/>
              </a:rPr>
              <a:t>Training carried out on Google's TPU-8.</a:t>
            </a:r>
          </a:p>
          <a:p>
            <a:pPr algn="l">
              <a:lnSpc>
                <a:spcPts val="4900"/>
              </a:lnSpc>
            </a:pPr>
            <a:endParaRPr lang="en-US" sz="3500">
              <a:solidFill>
                <a:srgbClr val="FFFFFF"/>
              </a:solidFill>
              <a:latin typeface="Codec Pro"/>
            </a:endParaRPr>
          </a:p>
          <a:p>
            <a:pPr marL="755650" lvl="1" indent="-377825" algn="l">
              <a:lnSpc>
                <a:spcPts val="4900"/>
              </a:lnSpc>
              <a:buFont typeface="Arial"/>
              <a:buChar char="•"/>
            </a:pPr>
            <a:r>
              <a:rPr lang="en-US" sz="3500" b="1">
                <a:solidFill>
                  <a:srgbClr val="FFFFFF"/>
                </a:solidFill>
                <a:latin typeface="Codec Pro"/>
              </a:rPr>
              <a:t>Model Evaluation</a:t>
            </a:r>
          </a:p>
          <a:p>
            <a:pPr marL="1511300" lvl="2" indent="-503555" algn="l">
              <a:lnSpc>
                <a:spcPts val="4900"/>
              </a:lnSpc>
              <a:buFont typeface="Arial"/>
              <a:buChar char="⚬"/>
            </a:pPr>
            <a:r>
              <a:rPr lang="en-US" sz="3500">
                <a:solidFill>
                  <a:srgbClr val="FFFFFF"/>
                </a:solidFill>
                <a:latin typeface="Codec Pro"/>
              </a:rPr>
              <a:t>Evaluated performance based on precision, recall, and COCO detection measures.</a:t>
            </a:r>
          </a:p>
          <a:p>
            <a:pPr algn="l">
              <a:lnSpc>
                <a:spcPts val="4900"/>
              </a:lnSpc>
            </a:pPr>
            <a:endParaRPr lang="en-US" sz="3500">
              <a:solidFill>
                <a:srgbClr val="FFFFFF"/>
              </a:solidFill>
              <a:latin typeface="Codec Pro"/>
            </a:endParaRPr>
          </a:p>
        </p:txBody>
      </p:sp>
      <p:pic>
        <p:nvPicPr>
          <p:cNvPr id="29" name="Audio 28">
            <a:hlinkClick r:id="" action="ppaction://media"/>
            <a:extLst>
              <a:ext uri="{FF2B5EF4-FFF2-40B4-BE49-F238E27FC236}">
                <a16:creationId xmlns:a16="http://schemas.microsoft.com/office/drawing/2014/main" id="{7EE11B6B-409B-9238-DACE-8A874065742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3769"/>
    </mc:Choice>
    <mc:Fallback xmlns="">
      <p:transition spd="slow" advTm="13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1438</Words>
  <Application>Microsoft Office PowerPoint</Application>
  <PresentationFormat>Custom</PresentationFormat>
  <Paragraphs>184</Paragraphs>
  <Slides>21</Slides>
  <Notes>13</Notes>
  <HiddenSlides>0</HiddenSlides>
  <MMClips>21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Canva Sans</vt:lpstr>
      <vt:lpstr>Arimo Bold</vt:lpstr>
      <vt:lpstr>Calibri</vt:lpstr>
      <vt:lpstr>Bryndan Write Bold</vt:lpstr>
      <vt:lpstr>Codec Pro</vt:lpstr>
      <vt:lpstr>Aptos</vt:lpstr>
      <vt:lpstr>ui-sans-serif</vt:lpstr>
      <vt:lpstr>Canva Sans Bold</vt:lpstr>
      <vt:lpstr>Codec Pro Bold</vt:lpstr>
      <vt:lpstr>Poppins Bold</vt:lpstr>
      <vt:lpstr>Arial</vt:lpstr>
      <vt:lpstr>Poppins Italics</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COS30018 Group Presentation Slide</dc:title>
  <dc:creator>Syed Muhammad Hassaan</dc:creator>
  <cp:lastModifiedBy>SYED MUHAMMAD HASSAAN BIN GHAYAS</cp:lastModifiedBy>
  <cp:revision>5</cp:revision>
  <dcterms:created xsi:type="dcterms:W3CDTF">2006-08-16T00:00:00Z</dcterms:created>
  <dcterms:modified xsi:type="dcterms:W3CDTF">2024-05-25T01:19:02Z</dcterms:modified>
  <dc:identifier>DAGFXZ3-kJA</dc:identifier>
</cp:coreProperties>
</file>